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handoutMasterIdLst>
    <p:handoutMasterId r:id="rId24"/>
  </p:handoutMasterIdLst>
  <p:sldIdLst>
    <p:sldId id="273" r:id="rId2"/>
    <p:sldId id="274" r:id="rId3"/>
    <p:sldId id="275" r:id="rId4"/>
    <p:sldId id="276" r:id="rId5"/>
    <p:sldId id="277" r:id="rId6"/>
    <p:sldId id="278" r:id="rId7"/>
    <p:sldId id="279" r:id="rId8"/>
    <p:sldId id="280" r:id="rId9"/>
    <p:sldId id="281" r:id="rId10"/>
    <p:sldId id="282" r:id="rId11"/>
    <p:sldId id="285" r:id="rId12"/>
    <p:sldId id="287" r:id="rId13"/>
    <p:sldId id="302" r:id="rId14"/>
    <p:sldId id="288" r:id="rId15"/>
    <p:sldId id="289" r:id="rId16"/>
    <p:sldId id="290" r:id="rId17"/>
    <p:sldId id="291" r:id="rId18"/>
    <p:sldId id="292" r:id="rId19"/>
    <p:sldId id="293" r:id="rId20"/>
    <p:sldId id="294" r:id="rId21"/>
    <p:sldId id="295" r:id="rId22"/>
  </p:sldIdLst>
  <p:sldSz cx="9144000" cy="6858000" type="screen4x3"/>
  <p:notesSz cx="6669088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800" autoAdjust="0"/>
    <p:restoredTop sz="94660"/>
  </p:normalViewPr>
  <p:slideViewPr>
    <p:cSldViewPr>
      <p:cViewPr varScale="1">
        <p:scale>
          <a:sx n="84" d="100"/>
          <a:sy n="84" d="100"/>
        </p:scale>
        <p:origin x="1555" y="8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2" y="3"/>
            <a:ext cx="2890228" cy="495675"/>
          </a:xfrm>
          <a:prstGeom prst="rect">
            <a:avLst/>
          </a:prstGeom>
        </p:spPr>
        <p:txBody>
          <a:bodyPr vert="horz" lIns="90251" tIns="45126" rIns="90251" bIns="45126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777415" y="3"/>
            <a:ext cx="2890228" cy="495675"/>
          </a:xfrm>
          <a:prstGeom prst="rect">
            <a:avLst/>
          </a:prstGeom>
        </p:spPr>
        <p:txBody>
          <a:bodyPr vert="horz" lIns="90251" tIns="45126" rIns="90251" bIns="45126" rtlCol="0"/>
          <a:lstStyle>
            <a:lvl1pPr algn="r">
              <a:defRPr sz="1200"/>
            </a:lvl1pPr>
          </a:lstStyle>
          <a:p>
            <a:fld id="{7855687E-A63C-4E94-86B2-42EE0A79393E}" type="datetimeFigureOut">
              <a:rPr lang="en-GB" smtClean="0"/>
              <a:t>30/04/2019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2" y="9429324"/>
            <a:ext cx="2890228" cy="495675"/>
          </a:xfrm>
          <a:prstGeom prst="rect">
            <a:avLst/>
          </a:prstGeom>
        </p:spPr>
        <p:txBody>
          <a:bodyPr vert="horz" lIns="90251" tIns="45126" rIns="90251" bIns="45126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777415" y="9429324"/>
            <a:ext cx="2890228" cy="495675"/>
          </a:xfrm>
          <a:prstGeom prst="rect">
            <a:avLst/>
          </a:prstGeom>
        </p:spPr>
        <p:txBody>
          <a:bodyPr vert="horz" lIns="90251" tIns="45126" rIns="90251" bIns="45126" rtlCol="0" anchor="b"/>
          <a:lstStyle>
            <a:lvl1pPr algn="r">
              <a:defRPr sz="1200"/>
            </a:lvl1pPr>
          </a:lstStyle>
          <a:p>
            <a:fld id="{E53B2B5C-A3D4-4F51-AA9E-A9CCC11E138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352778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6332"/>
          </a:xfrm>
          <a:prstGeom prst="rect">
            <a:avLst/>
          </a:prstGeom>
        </p:spPr>
        <p:txBody>
          <a:bodyPr vert="horz" lIns="95404" tIns="47703" rIns="95404" bIns="47703" rtlCol="0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777607" y="0"/>
            <a:ext cx="2889938" cy="496332"/>
          </a:xfrm>
          <a:prstGeom prst="rect">
            <a:avLst/>
          </a:prstGeom>
        </p:spPr>
        <p:txBody>
          <a:bodyPr vert="horz" lIns="95404" tIns="47703" rIns="95404" bIns="47703" rtlCol="0"/>
          <a:lstStyle>
            <a:lvl1pPr algn="r">
              <a:defRPr sz="1300"/>
            </a:lvl1pPr>
          </a:lstStyle>
          <a:p>
            <a:fld id="{2657FDFC-485F-4DAF-A4A0-88ED5344F7FD}" type="datetimeFigureOut">
              <a:rPr lang="en-GB" smtClean="0"/>
              <a:t>30/04/2019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854075" y="746125"/>
            <a:ext cx="4960938" cy="3721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5404" tIns="47703" rIns="95404" bIns="47703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66909" y="4715154"/>
            <a:ext cx="5335270" cy="4466987"/>
          </a:xfrm>
          <a:prstGeom prst="rect">
            <a:avLst/>
          </a:prstGeom>
        </p:spPr>
        <p:txBody>
          <a:bodyPr vert="horz" lIns="95404" tIns="47703" rIns="95404" bIns="47703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889938" cy="496332"/>
          </a:xfrm>
          <a:prstGeom prst="rect">
            <a:avLst/>
          </a:prstGeom>
        </p:spPr>
        <p:txBody>
          <a:bodyPr vert="horz" lIns="95404" tIns="47703" rIns="95404" bIns="47703" rtlCol="0" anchor="b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777607" y="9428584"/>
            <a:ext cx="2889938" cy="496332"/>
          </a:xfrm>
          <a:prstGeom prst="rect">
            <a:avLst/>
          </a:prstGeom>
        </p:spPr>
        <p:txBody>
          <a:bodyPr vert="horz" lIns="95404" tIns="47703" rIns="95404" bIns="47703" rtlCol="0" anchor="b"/>
          <a:lstStyle>
            <a:lvl1pPr algn="r">
              <a:defRPr sz="1300"/>
            </a:lvl1pPr>
          </a:lstStyle>
          <a:p>
            <a:fld id="{1A3F31CE-9920-4AD2-97E4-D40689B7477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429828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CB5D0C-6DE4-45FC-9537-92C358C4AE61}" type="datetimeFigureOut">
              <a:rPr lang="en-GB" smtClean="0"/>
              <a:t>30/04/2019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F26345-611D-4F47-ACF2-458C28B38F6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926545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CB5D0C-6DE4-45FC-9537-92C358C4AE61}" type="datetimeFigureOut">
              <a:rPr lang="en-GB" smtClean="0"/>
              <a:t>30/04/2019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F26345-611D-4F47-ACF2-458C28B38F6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195122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CB5D0C-6DE4-45FC-9537-92C358C4AE61}" type="datetimeFigureOut">
              <a:rPr lang="en-GB" smtClean="0"/>
              <a:t>30/04/2019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F26345-611D-4F47-ACF2-458C28B38F6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76743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CB5D0C-6DE4-45FC-9537-92C358C4AE61}" type="datetimeFigureOut">
              <a:rPr lang="en-GB" smtClean="0"/>
              <a:t>30/04/2019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F26345-611D-4F47-ACF2-458C28B38F6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058721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CB5D0C-6DE4-45FC-9537-92C358C4AE61}" type="datetimeFigureOut">
              <a:rPr lang="en-GB" smtClean="0"/>
              <a:t>30/04/2019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F26345-611D-4F47-ACF2-458C28B38F6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893767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CB5D0C-6DE4-45FC-9537-92C358C4AE61}" type="datetimeFigureOut">
              <a:rPr lang="en-GB" smtClean="0"/>
              <a:t>30/04/2019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F26345-611D-4F47-ACF2-458C28B38F6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48283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CB5D0C-6DE4-45FC-9537-92C358C4AE61}" type="datetimeFigureOut">
              <a:rPr lang="en-GB" smtClean="0"/>
              <a:t>30/04/2019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F26345-611D-4F47-ACF2-458C28B38F6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886484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CB5D0C-6DE4-45FC-9537-92C358C4AE61}" type="datetimeFigureOut">
              <a:rPr lang="en-GB" smtClean="0"/>
              <a:t>30/04/2019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F26345-611D-4F47-ACF2-458C28B38F6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708766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CB5D0C-6DE4-45FC-9537-92C358C4AE61}" type="datetimeFigureOut">
              <a:rPr lang="en-GB" smtClean="0"/>
              <a:t>30/04/2019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F26345-611D-4F47-ACF2-458C28B38F6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649653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CB5D0C-6DE4-45FC-9537-92C358C4AE61}" type="datetimeFigureOut">
              <a:rPr lang="en-GB" smtClean="0"/>
              <a:t>30/04/2019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F26345-611D-4F47-ACF2-458C28B38F6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2629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CB5D0C-6DE4-45FC-9537-92C358C4AE61}" type="datetimeFigureOut">
              <a:rPr lang="en-GB" smtClean="0"/>
              <a:t>30/04/2019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F26345-611D-4F47-ACF2-458C28B38F6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269355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CB5D0C-6DE4-45FC-9537-92C358C4AE61}" type="datetimeFigureOut">
              <a:rPr lang="en-GB" smtClean="0"/>
              <a:t>30/04/2019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F26345-611D-4F47-ACF2-458C28B38F6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4176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0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600" b="1" dirty="0" err="1" smtClean="0"/>
              <a:t>Stackelberg</a:t>
            </a:r>
            <a:r>
              <a:rPr lang="en-GB" sz="3600" b="1" dirty="0" smtClean="0"/>
              <a:t> model of Duopoly </a:t>
            </a:r>
            <a:endParaRPr lang="en-GB" sz="3600" b="1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79512" y="1600200"/>
            <a:ext cx="8712968" cy="4525963"/>
          </a:xfrm>
        </p:spPr>
        <p:txBody>
          <a:bodyPr>
            <a:normAutofit/>
          </a:bodyPr>
          <a:lstStyle/>
          <a:p>
            <a:r>
              <a:rPr lang="en-GB" sz="2800" dirty="0" smtClean="0"/>
              <a:t>2 firms, 1 and 2 (Leader and Follower)</a:t>
            </a:r>
          </a:p>
          <a:p>
            <a:pPr algn="just"/>
            <a:r>
              <a:rPr lang="en-GB" sz="2800" dirty="0" smtClean="0"/>
              <a:t>Firms choose quantities (as in </a:t>
            </a:r>
            <a:r>
              <a:rPr lang="en-GB" sz="2800" dirty="0" err="1" smtClean="0"/>
              <a:t>Cournot</a:t>
            </a:r>
            <a:r>
              <a:rPr lang="en-GB" sz="2800" dirty="0" smtClean="0"/>
              <a:t>) q</a:t>
            </a:r>
            <a:r>
              <a:rPr lang="en-GB" sz="2800" baseline="-25000" dirty="0" smtClean="0"/>
              <a:t>1 </a:t>
            </a:r>
            <a:r>
              <a:rPr lang="en-GB" sz="2800" dirty="0" smtClean="0"/>
              <a:t>and q</a:t>
            </a:r>
            <a:r>
              <a:rPr lang="en-GB" sz="2800" baseline="-25000" dirty="0" smtClean="0"/>
              <a:t>2</a:t>
            </a:r>
            <a:r>
              <a:rPr lang="en-GB" sz="2800" dirty="0" smtClean="0"/>
              <a:t>.</a:t>
            </a:r>
          </a:p>
          <a:p>
            <a:pPr algn="just"/>
            <a:r>
              <a:rPr lang="en-GB" sz="2800" dirty="0" smtClean="0"/>
              <a:t>Leader (firm 1) moves first and chooses a quantity q</a:t>
            </a:r>
            <a:r>
              <a:rPr lang="en-GB" sz="2800" baseline="-25000" dirty="0" smtClean="0"/>
              <a:t>1 </a:t>
            </a:r>
            <a:endParaRPr lang="en-GB" sz="2800" dirty="0" smtClean="0"/>
          </a:p>
          <a:p>
            <a:pPr algn="just"/>
            <a:r>
              <a:rPr lang="en-GB" sz="2800" dirty="0" smtClean="0"/>
              <a:t>Followers (Firm 2) moves second, observes q</a:t>
            </a:r>
            <a:r>
              <a:rPr lang="en-GB" sz="2800" baseline="-25000" dirty="0" smtClean="0"/>
              <a:t>1</a:t>
            </a:r>
            <a:r>
              <a:rPr lang="en-GB" sz="2800" dirty="0" smtClean="0"/>
              <a:t> and then chooses a quantity q</a:t>
            </a:r>
            <a:r>
              <a:rPr lang="en-GB" sz="2800" baseline="-25000" dirty="0" smtClean="0"/>
              <a:t>2 </a:t>
            </a:r>
            <a:endParaRPr lang="en-GB" sz="2800" dirty="0" smtClean="0"/>
          </a:p>
          <a:p>
            <a:pPr algn="just"/>
            <a:r>
              <a:rPr lang="en-GB" sz="2800" dirty="0" smtClean="0"/>
              <a:t>Each firm faces constant marginal cost c and no fixed cost.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524852-CC13-4E00-AE29-4CD591DC35F0}" type="slidenum">
              <a:rPr lang="en-GB" smtClean="0"/>
              <a:pPr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627688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404664"/>
                <a:ext cx="8229600" cy="5721499"/>
              </a:xfrm>
            </p:spPr>
            <p:txBody>
              <a:bodyPr>
                <a:normAutofit/>
              </a:bodyPr>
              <a:lstStyle/>
              <a:p>
                <a:pPr>
                  <a:buNone/>
                </a:pPr>
                <a:r>
                  <a:rPr lang="en-GB" sz="2800" b="1" dirty="0" smtClean="0"/>
                  <a:t>Firm’s problem</a:t>
                </a:r>
              </a:p>
              <a:p>
                <a:pPr algn="ctr">
                  <a:buNone/>
                </a:pPr>
                <a:r>
                  <a:rPr lang="en-GB" sz="2800" dirty="0" smtClean="0"/>
                  <a:t>Max</a:t>
                </a:r>
                <a:r>
                  <a:rPr lang="en-GB" sz="2800" baseline="-25000" dirty="0" smtClean="0"/>
                  <a:t>{L}</a:t>
                </a:r>
                <a:r>
                  <a:rPr lang="en-GB" sz="2800" dirty="0" smtClean="0"/>
                  <a:t> </a:t>
                </a:r>
                <a14:m>
                  <m:oMath xmlns:m="http://schemas.openxmlformats.org/officeDocument/2006/math">
                    <m:r>
                      <a:rPr lang="en-GB" sz="2800" b="0" i="1" dirty="0" smtClean="0">
                        <a:latin typeface="Cambria Math" panose="02040503050406030204" pitchFamily="18" charset="0"/>
                      </a:rPr>
                      <m:t>2</m:t>
                    </m:r>
                    <m:r>
                      <a:rPr lang="en-GB" sz="2800" i="1" dirty="0">
                        <a:latin typeface="Cambria Math"/>
                      </a:rPr>
                      <m:t>0 </m:t>
                    </m:r>
                    <m:r>
                      <a:rPr lang="en-GB" sz="2800" i="1" dirty="0">
                        <a:latin typeface="Cambria Math"/>
                      </a:rPr>
                      <m:t>𝐿</m:t>
                    </m:r>
                    <m:r>
                      <a:rPr lang="en-GB" sz="2800" i="1" dirty="0">
                        <a:latin typeface="Cambria Math"/>
                      </a:rPr>
                      <m:t> –2</m:t>
                    </m:r>
                    <m:sSup>
                      <m:sSupPr>
                        <m:ctrlPr>
                          <a:rPr lang="en-GB" sz="2800" i="1" dirty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2800" i="1" dirty="0">
                            <a:latin typeface="Cambria Math"/>
                          </a:rPr>
                          <m:t>𝐿</m:t>
                        </m:r>
                      </m:e>
                      <m:sup>
                        <m:r>
                          <a:rPr lang="en-GB" sz="2800" i="1" dirty="0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en-GB" sz="2800" i="1" dirty="0">
                        <a:latin typeface="Cambria Math"/>
                      </a:rPr>
                      <m:t> − </m:t>
                    </m:r>
                    <m:r>
                      <a:rPr lang="en-GB" sz="2800" i="1" dirty="0">
                        <a:latin typeface="Cambria Math"/>
                      </a:rPr>
                      <m:t>𝑤𝐿</m:t>
                    </m:r>
                  </m:oMath>
                </a14:m>
                <a:endParaRPr lang="en-GB" sz="2800" dirty="0" smtClean="0"/>
              </a:p>
              <a:p>
                <a:pPr>
                  <a:buNone/>
                </a:pPr>
                <a:r>
                  <a:rPr lang="en-GB" sz="2800" dirty="0" smtClean="0"/>
                  <a:t>FOCs are:</a:t>
                </a:r>
              </a:p>
              <a:p>
                <a:pPr algn="ctr">
                  <a:buNone/>
                </a:pPr>
                <a14:m>
                  <m:oMath xmlns:m="http://schemas.openxmlformats.org/officeDocument/2006/math">
                    <m:r>
                      <a:rPr lang="en-GB" sz="2800" b="0" i="1" dirty="0" smtClean="0">
                        <a:latin typeface="Cambria Math" panose="02040503050406030204" pitchFamily="18" charset="0"/>
                      </a:rPr>
                      <m:t>2</m:t>
                    </m:r>
                    <m:r>
                      <a:rPr lang="en-GB" sz="2800" i="1" dirty="0" smtClean="0">
                        <a:latin typeface="Cambria Math" panose="02040503050406030204" pitchFamily="18" charset="0"/>
                      </a:rPr>
                      <m:t>0−</m:t>
                    </m:r>
                    <m:r>
                      <a:rPr lang="en-GB" sz="2800" b="0" i="1" dirty="0" smtClean="0">
                        <a:latin typeface="Cambria Math" panose="02040503050406030204" pitchFamily="18" charset="0"/>
                      </a:rPr>
                      <m:t>4</m:t>
                    </m:r>
                    <m:r>
                      <a:rPr lang="en-GB" sz="2800" i="1" dirty="0" smtClean="0">
                        <a:latin typeface="Cambria Math" panose="02040503050406030204" pitchFamily="18" charset="0"/>
                      </a:rPr>
                      <m:t>𝐿</m:t>
                    </m:r>
                    <m:r>
                      <a:rPr lang="en-GB" sz="2800" i="1" dirty="0" smtClean="0">
                        <a:latin typeface="Cambria Math" panose="02040503050406030204" pitchFamily="18" charset="0"/>
                      </a:rPr>
                      <m:t> – </m:t>
                    </m:r>
                    <m:r>
                      <a:rPr lang="en-GB" sz="2800" i="1" dirty="0" smtClean="0">
                        <a:latin typeface="Cambria Math" panose="02040503050406030204" pitchFamily="18" charset="0"/>
                      </a:rPr>
                      <m:t>𝑤</m:t>
                    </m:r>
                    <m:r>
                      <a:rPr lang="en-GB" sz="2800" i="1" dirty="0" smtClean="0">
                        <a:latin typeface="Cambria Math" panose="02040503050406030204" pitchFamily="18" charset="0"/>
                      </a:rPr>
                      <m:t> = 0</m:t>
                    </m:r>
                  </m:oMath>
                </a14:m>
                <a:r>
                  <a:rPr lang="en-GB" sz="2800" dirty="0" smtClean="0"/>
                  <a:t>  </a:t>
                </a:r>
                <a:r>
                  <a:rPr lang="en-GB" sz="2800" dirty="0" smtClean="0">
                    <a:sym typeface="Wingdings" panose="05000000000000000000" pitchFamily="2" charset="2"/>
                  </a:rPr>
                  <a:t> </a:t>
                </a:r>
                <a14:m>
                  <m:oMath xmlns:m="http://schemas.openxmlformats.org/officeDocument/2006/math">
                    <m:r>
                      <a:rPr lang="en-GB" sz="2800" i="1" dirty="0" smtClean="0"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𝑤</m:t>
                    </m:r>
                    <m:r>
                      <a:rPr lang="en-GB" sz="2800" i="1" dirty="0" smtClean="0"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= </m:t>
                    </m:r>
                    <m:r>
                      <a:rPr lang="en-GB" sz="2800" i="1" dirty="0">
                        <a:latin typeface="Cambria Math" panose="02040503050406030204" pitchFamily="18" charset="0"/>
                      </a:rPr>
                      <m:t>𝑅</m:t>
                    </m:r>
                    <m:r>
                      <a:rPr lang="en-GB" sz="2800" i="1" dirty="0">
                        <a:latin typeface="Cambria Math" panose="02040503050406030204" pitchFamily="18" charset="0"/>
                      </a:rPr>
                      <m:t>’</m:t>
                    </m:r>
                    <m:d>
                      <m:dPr>
                        <m:ctrlPr>
                          <a:rPr lang="en-GB" sz="2800" i="1" dirty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sz="2800" i="1" dirty="0">
                            <a:latin typeface="Cambria Math" panose="02040503050406030204" pitchFamily="18" charset="0"/>
                          </a:rPr>
                          <m:t>𝐿</m:t>
                        </m:r>
                      </m:e>
                    </m:d>
                    <m:r>
                      <a:rPr lang="en-GB" sz="2800" b="0" i="1" dirty="0" smtClean="0">
                        <a:latin typeface="Cambria Math" panose="02040503050406030204" pitchFamily="18" charset="0"/>
                      </a:rPr>
                      <m:t>=20−4</m:t>
                    </m:r>
                    <m:r>
                      <a:rPr lang="en-GB" sz="2800" b="0" i="1" dirty="0" smtClean="0">
                        <a:latin typeface="Cambria Math" panose="02040503050406030204" pitchFamily="18" charset="0"/>
                      </a:rPr>
                      <m:t>𝐿</m:t>
                    </m:r>
                  </m:oMath>
                </a14:m>
                <a:endParaRPr lang="en-GB" sz="2800" dirty="0" smtClean="0"/>
              </a:p>
              <a:p>
                <a:pPr algn="just">
                  <a:buNone/>
                </a:pPr>
                <a:r>
                  <a:rPr lang="en-GB" sz="2800" dirty="0" smtClean="0"/>
                  <a:t>The solution will give us  the reaction (best response) of the firm to a salary demand w, i.e.    </a:t>
                </a:r>
                <a:endParaRPr lang="en-GB" sz="2800" dirty="0" smtClean="0"/>
              </a:p>
              <a:p>
                <a:pPr algn="just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GB" sz="2800" i="1" dirty="0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2800" b="0" i="1" dirty="0" smtClean="0">
                              <a:latin typeface="Cambria Math" panose="02040503050406030204" pitchFamily="18" charset="0"/>
                            </a:rPr>
                            <m:t>𝐿</m:t>
                          </m:r>
                        </m:e>
                        <m:sup>
                          <m:r>
                            <a:rPr lang="en-GB" sz="2800" b="0" i="1" dirty="0" smtClean="0">
                              <a:latin typeface="Cambria Math" panose="02040503050406030204" pitchFamily="18" charset="0"/>
                            </a:rPr>
                            <m:t>∗</m:t>
                          </m:r>
                        </m:sup>
                      </m:sSup>
                      <m:d>
                        <m:dPr>
                          <m:ctrlPr>
                            <a:rPr lang="en-GB" sz="2800" i="1" dirty="0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2800" i="1" dirty="0" smtClean="0">
                              <a:latin typeface="Cambria Math" panose="02040503050406030204" pitchFamily="18" charset="0"/>
                            </a:rPr>
                            <m:t>𝑤</m:t>
                          </m:r>
                        </m:e>
                      </m:d>
                      <m:r>
                        <a:rPr lang="en-GB" sz="2800" b="0" i="1" dirty="0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sz="2800" b="0" i="1" dirty="0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2800" b="0" i="1" dirty="0" smtClean="0">
                              <a:latin typeface="Cambria Math" panose="02040503050406030204" pitchFamily="18" charset="0"/>
                            </a:rPr>
                            <m:t>20−</m:t>
                          </m:r>
                          <m:r>
                            <a:rPr lang="en-GB" sz="2800" b="0" i="1" dirty="0" smtClean="0">
                              <a:latin typeface="Cambria Math" panose="02040503050406030204" pitchFamily="18" charset="0"/>
                            </a:rPr>
                            <m:t>𝑤</m:t>
                          </m:r>
                        </m:num>
                        <m:den>
                          <m:r>
                            <a:rPr lang="en-GB" sz="2800" b="0" i="1" dirty="0" smtClean="0">
                              <a:latin typeface="Cambria Math" panose="02040503050406030204" pitchFamily="18" charset="0"/>
                            </a:rPr>
                            <m:t>4</m:t>
                          </m:r>
                        </m:den>
                      </m:f>
                    </m:oMath>
                  </m:oMathPara>
                </a14:m>
                <a:endParaRPr lang="en-GB" sz="2800" dirty="0" smtClean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404664"/>
                <a:ext cx="8229600" cy="5721499"/>
              </a:xfrm>
              <a:blipFill rotWithShape="0">
                <a:blip r:embed="rId2"/>
                <a:stretch>
                  <a:fillRect l="-1481" t="-958" r="-148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524852-CC13-4E00-AE29-4CD591DC35F0}" type="slidenum">
              <a:rPr lang="en-GB" smtClean="0"/>
              <a:pPr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65162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404664"/>
                <a:ext cx="8229600" cy="5721499"/>
              </a:xfrm>
            </p:spPr>
            <p:txBody>
              <a:bodyPr>
                <a:normAutofit fontScale="92500" lnSpcReduction="20000"/>
              </a:bodyPr>
              <a:lstStyle/>
              <a:p>
                <a:pPr>
                  <a:buNone/>
                </a:pPr>
                <a:r>
                  <a:rPr lang="en-GB" sz="2800" b="1" dirty="0" smtClean="0"/>
                  <a:t>Union’s Problem</a:t>
                </a:r>
              </a:p>
              <a:p>
                <a:pPr algn="ctr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en-GB" sz="2800" b="0" i="1" dirty="0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limLow>
                            <m:limLowPr>
                              <m:ctrlPr>
                                <a:rPr lang="en-GB" sz="2800" b="0" i="1" dirty="0" smtClean="0">
                                  <a:latin typeface="Cambria Math" panose="02040503050406030204" pitchFamily="18" charset="0"/>
                                </a:rPr>
                              </m:ctrlPr>
                            </m:limLowPr>
                            <m:e>
                              <m:r>
                                <m:rPr>
                                  <m:sty m:val="p"/>
                                </m:rPr>
                                <a:rPr lang="en-GB" sz="2800" b="0" i="0" dirty="0" smtClean="0">
                                  <a:latin typeface="Cambria Math"/>
                                </a:rPr>
                                <m:t>max</m:t>
                              </m:r>
                            </m:e>
                            <m:lim>
                              <m:r>
                                <a:rPr lang="en-GB" sz="2800" b="0" i="1" dirty="0" smtClean="0">
                                  <a:latin typeface="Cambria Math"/>
                                </a:rPr>
                                <m:t>{</m:t>
                              </m:r>
                              <m:r>
                                <a:rPr lang="en-GB" sz="2800" b="0" i="1" dirty="0" smtClean="0">
                                  <a:latin typeface="Cambria Math"/>
                                </a:rPr>
                                <m:t>𝑤</m:t>
                              </m:r>
                              <m:r>
                                <a:rPr lang="en-GB" sz="2800" b="0" i="1" dirty="0" smtClean="0">
                                  <a:latin typeface="Cambria Math"/>
                                </a:rPr>
                                <m:t>}</m:t>
                              </m:r>
                            </m:lim>
                          </m:limLow>
                        </m:fName>
                        <m:e>
                          <m:func>
                            <m:funcPr>
                              <m:ctrlPr>
                                <a:rPr lang="en-GB" sz="2800" i="1"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GB" sz="2800">
                                  <a:latin typeface="Cambria Math"/>
                                </a:rPr>
                                <m:t>L</m:t>
                              </m:r>
                              <m:r>
                                <a:rPr lang="en-GB" sz="2800">
                                  <a:latin typeface="Cambria Math"/>
                                </a:rPr>
                                <m:t>+</m:t>
                              </m:r>
                              <m:r>
                                <m:rPr>
                                  <m:sty m:val="p"/>
                                </m:rPr>
                                <a:rPr lang="en-GB" sz="2800">
                                  <a:latin typeface="Cambria Math"/>
                                </a:rPr>
                                <m:t>ln</m:t>
                              </m:r>
                            </m:fName>
                            <m:e>
                              <m:r>
                                <a:rPr lang="en-GB" sz="2800" i="1">
                                  <a:latin typeface="Cambria Math"/>
                                </a:rPr>
                                <m:t>𝑤</m:t>
                              </m:r>
                            </m:e>
                          </m:func>
                        </m:e>
                      </m:func>
                      <m:r>
                        <a:rPr lang="en-GB" sz="2800" i="1" dirty="0" smtClean="0">
                          <a:latin typeface="Cambria Math"/>
                        </a:rPr>
                        <m:t> </m:t>
                      </m:r>
                    </m:oMath>
                  </m:oMathPara>
                </a14:m>
                <a:endParaRPr lang="en-GB" sz="2800" dirty="0" smtClean="0"/>
              </a:p>
              <a:p>
                <a:pPr algn="just">
                  <a:buNone/>
                </a:pPr>
                <a:r>
                  <a:rPr lang="en-GB" sz="2800" dirty="0" smtClean="0"/>
                  <a:t>Note that Union can anticipate the firm reaction to a  wage demand </a:t>
                </a:r>
                <a:r>
                  <a:rPr lang="en-GB" sz="2800" dirty="0" smtClean="0"/>
                  <a:t>w. i.e. union knows that for each level of </a:t>
                </a:r>
                <a14:m>
                  <m:oMath xmlns:m="http://schemas.openxmlformats.org/officeDocument/2006/math">
                    <m:r>
                      <a:rPr lang="en-GB" sz="2800" b="0" i="1" smtClean="0">
                        <a:latin typeface="Cambria Math" panose="02040503050406030204" pitchFamily="18" charset="0"/>
                      </a:rPr>
                      <m:t>𝑤</m:t>
                    </m:r>
                  </m:oMath>
                </a14:m>
                <a:r>
                  <a:rPr lang="en-GB" sz="2800" dirty="0" smtClean="0"/>
                  <a:t> the firm will hire 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sz="2800" i="1" dirty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2800" i="1" dirty="0">
                            <a:latin typeface="Cambria Math" panose="02040503050406030204" pitchFamily="18" charset="0"/>
                          </a:rPr>
                          <m:t>𝐿</m:t>
                        </m:r>
                      </m:e>
                      <m:sup>
                        <m:r>
                          <a:rPr lang="en-GB" sz="2800" i="1" dirty="0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p>
                    <m:d>
                      <m:dPr>
                        <m:ctrlPr>
                          <a:rPr lang="en-GB" sz="2800" i="1" dirty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sz="2800" i="1" dirty="0">
                            <a:latin typeface="Cambria Math" panose="02040503050406030204" pitchFamily="18" charset="0"/>
                          </a:rPr>
                          <m:t>𝑤</m:t>
                        </m:r>
                      </m:e>
                    </m:d>
                    <m:r>
                      <a:rPr lang="en-GB" sz="2800" i="1" dirty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GB" sz="2800" i="1" dirty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2800" i="1" dirty="0">
                            <a:latin typeface="Cambria Math" panose="02040503050406030204" pitchFamily="18" charset="0"/>
                          </a:rPr>
                          <m:t>20−</m:t>
                        </m:r>
                        <m:r>
                          <a:rPr lang="en-GB" sz="2800" i="1" dirty="0">
                            <a:latin typeface="Cambria Math" panose="02040503050406030204" pitchFamily="18" charset="0"/>
                          </a:rPr>
                          <m:t>𝑤</m:t>
                        </m:r>
                      </m:num>
                      <m:den>
                        <m:r>
                          <a:rPr lang="en-GB" sz="2800" i="1" dirty="0">
                            <a:latin typeface="Cambria Math" panose="02040503050406030204" pitchFamily="18" charset="0"/>
                          </a:rPr>
                          <m:t>4</m:t>
                        </m:r>
                      </m:den>
                    </m:f>
                  </m:oMath>
                </a14:m>
                <a:endParaRPr lang="en-GB" sz="2800" dirty="0" smtClean="0"/>
              </a:p>
              <a:p>
                <a:pPr algn="just">
                  <a:buNone/>
                </a:pPr>
                <a:r>
                  <a:rPr lang="en-GB" sz="2800" dirty="0" smtClean="0"/>
                  <a:t>(Union can solve the firm’s problem as well as the firm  can solve it)</a:t>
                </a:r>
              </a:p>
              <a:p>
                <a:pPr>
                  <a:buNone/>
                </a:pPr>
                <a:r>
                  <a:rPr lang="en-GB" sz="2800" dirty="0" smtClean="0"/>
                  <a:t>Then its problem is:</a:t>
                </a:r>
              </a:p>
              <a:p>
                <a:pPr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800" b="0" i="1" dirty="0" smtClean="0">
                          <a:latin typeface="Cambria Math"/>
                        </a:rPr>
                        <m:t> </m:t>
                      </m:r>
                      <m:func>
                        <m:funcPr>
                          <m:ctrlPr>
                            <a:rPr lang="en-GB" sz="2800" b="0" i="1" dirty="0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limLow>
                            <m:limLowPr>
                              <m:ctrlPr>
                                <a:rPr lang="en-GB" sz="2800" b="0" i="1" dirty="0" smtClean="0">
                                  <a:latin typeface="Cambria Math" panose="02040503050406030204" pitchFamily="18" charset="0"/>
                                </a:rPr>
                              </m:ctrlPr>
                            </m:limLowPr>
                            <m:e>
                              <m:r>
                                <m:rPr>
                                  <m:sty m:val="p"/>
                                </m:rPr>
                                <a:rPr lang="en-GB" sz="2800" b="0" i="0" dirty="0" smtClean="0">
                                  <a:latin typeface="Cambria Math"/>
                                </a:rPr>
                                <m:t>max</m:t>
                              </m:r>
                            </m:e>
                            <m:lim>
                              <m:r>
                                <a:rPr lang="en-GB" sz="2800" b="0" i="1" dirty="0" smtClean="0">
                                  <a:latin typeface="Cambria Math"/>
                                </a:rPr>
                                <m:t>{</m:t>
                              </m:r>
                              <m:r>
                                <a:rPr lang="en-GB" sz="2800" b="0" i="1" dirty="0" smtClean="0">
                                  <a:latin typeface="Cambria Math"/>
                                </a:rPr>
                                <m:t>𝑤</m:t>
                              </m:r>
                              <m:r>
                                <a:rPr lang="en-GB" sz="2800" b="0" i="1" dirty="0" smtClean="0">
                                  <a:latin typeface="Cambria Math"/>
                                </a:rPr>
                                <m:t>}</m:t>
                              </m:r>
                            </m:lim>
                          </m:limLow>
                        </m:fName>
                        <m:e>
                          <m:func>
                            <m:funcPr>
                              <m:ctrlPr>
                                <a:rPr lang="en-GB" sz="2800" i="1"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f>
                                <m:fPr>
                                  <m:ctrlPr>
                                    <a:rPr lang="en-GB" sz="2800" i="1" dirty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GB" sz="2800" i="1" dirty="0">
                                      <a:latin typeface="Cambria Math" panose="02040503050406030204" pitchFamily="18" charset="0"/>
                                    </a:rPr>
                                    <m:t>20−</m:t>
                                  </m:r>
                                  <m:r>
                                    <a:rPr lang="en-GB" sz="2800" i="1" dirty="0">
                                      <a:latin typeface="Cambria Math" panose="02040503050406030204" pitchFamily="18" charset="0"/>
                                    </a:rPr>
                                    <m:t>𝑤</m:t>
                                  </m:r>
                                </m:num>
                                <m:den>
                                  <m:r>
                                    <a:rPr lang="en-GB" sz="2800" i="1" dirty="0">
                                      <a:latin typeface="Cambria Math" panose="02040503050406030204" pitchFamily="18" charset="0"/>
                                    </a:rPr>
                                    <m:t>4</m:t>
                                  </m:r>
                                </m:den>
                              </m:f>
                              <m:r>
                                <a:rPr lang="en-GB" sz="2800">
                                  <a:latin typeface="Cambria Math"/>
                                </a:rPr>
                                <m:t>+</m:t>
                              </m:r>
                              <m:r>
                                <m:rPr>
                                  <m:sty m:val="p"/>
                                </m:rPr>
                                <a:rPr lang="en-GB" sz="2800">
                                  <a:latin typeface="Cambria Math"/>
                                </a:rPr>
                                <m:t>ln</m:t>
                              </m:r>
                            </m:fName>
                            <m:e>
                              <m:r>
                                <a:rPr lang="en-GB" sz="2800" i="1">
                                  <a:latin typeface="Cambria Math"/>
                                </a:rPr>
                                <m:t>𝑤</m:t>
                              </m:r>
                            </m:e>
                          </m:func>
                        </m:e>
                      </m:func>
                    </m:oMath>
                  </m:oMathPara>
                </a14:m>
                <a:endParaRPr lang="en-GB" sz="2800" dirty="0" smtClean="0"/>
              </a:p>
              <a:p>
                <a:pPr>
                  <a:buNone/>
                </a:pPr>
                <a:r>
                  <a:rPr lang="en-GB" sz="2800" dirty="0" smtClean="0"/>
                  <a:t>FOCs are:</a:t>
                </a:r>
              </a:p>
              <a:p>
                <a:pPr algn="ctr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800" b="0" i="1" dirty="0" smtClean="0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GB" sz="2800" i="1" dirty="0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2800" b="0" i="1" dirty="0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GB" sz="2800" b="0" i="1" dirty="0" smtClean="0">
                              <a:latin typeface="Cambria Math" panose="02040503050406030204" pitchFamily="18" charset="0"/>
                            </a:rPr>
                            <m:t>4</m:t>
                          </m:r>
                        </m:den>
                      </m:f>
                      <m:r>
                        <a:rPr lang="en-GB" sz="2800" i="1" dirty="0" smtClean="0">
                          <a:latin typeface="Cambria Math"/>
                        </a:rPr>
                        <m:t> +</m:t>
                      </m:r>
                      <m:f>
                        <m:fPr>
                          <m:ctrlPr>
                            <a:rPr lang="en-GB" sz="2800" i="1" dirty="0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2800" b="0" i="1" dirty="0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GB" sz="2800" b="0" i="1" dirty="0" smtClean="0">
                              <a:latin typeface="Cambria Math" panose="02040503050406030204" pitchFamily="18" charset="0"/>
                            </a:rPr>
                            <m:t>𝑤</m:t>
                          </m:r>
                        </m:den>
                      </m:f>
                      <m:r>
                        <a:rPr lang="en-GB" sz="2800" i="1" dirty="0" smtClean="0">
                          <a:latin typeface="Cambria Math"/>
                        </a:rPr>
                        <m:t> = 0</m:t>
                      </m:r>
                    </m:oMath>
                  </m:oMathPara>
                </a14:m>
                <a:endParaRPr lang="en-GB" sz="2800" dirty="0" smtClean="0"/>
              </a:p>
              <a:p>
                <a:pPr algn="ctr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𝑤</m:t>
                      </m:r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=4</m:t>
                      </m:r>
                    </m:oMath>
                  </m:oMathPara>
                </a14:m>
                <a:endParaRPr lang="en-GB" sz="2800" dirty="0" smtClean="0"/>
              </a:p>
              <a:p>
                <a:pPr>
                  <a:buNone/>
                </a:pPr>
                <a:endParaRPr lang="en-GB" sz="2800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404664"/>
                <a:ext cx="8229600" cy="5721499"/>
              </a:xfrm>
              <a:blipFill rotWithShape="0">
                <a:blip r:embed="rId2"/>
                <a:stretch>
                  <a:fillRect l="-1333" t="-2130" r="-133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524852-CC13-4E00-AE29-4CD591DC35F0}" type="slidenum">
              <a:rPr lang="en-GB" smtClean="0"/>
              <a:pPr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831662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107504" y="404664"/>
                <a:ext cx="8856984" cy="6264696"/>
              </a:xfrm>
            </p:spPr>
            <p:txBody>
              <a:bodyPr>
                <a:normAutofit/>
              </a:bodyPr>
              <a:lstStyle/>
              <a:p>
                <a:pPr>
                  <a:buNone/>
                </a:pPr>
                <a:r>
                  <a:rPr lang="en-GB" sz="2800" dirty="0" smtClean="0"/>
                  <a:t>The solution will be:</a:t>
                </a:r>
              </a:p>
              <a:p>
                <a:pPr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GB" sz="2800" i="1" dirty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2800" b="0" i="1" dirty="0" smtClean="0">
                              <a:latin typeface="Cambria Math" panose="02040503050406030204" pitchFamily="18" charset="0"/>
                            </a:rPr>
                            <m:t>𝑤</m:t>
                          </m:r>
                        </m:e>
                        <m:sup>
                          <m:r>
                            <a:rPr lang="en-GB" sz="2800" i="1" dirty="0">
                              <a:latin typeface="Cambria Math" panose="02040503050406030204" pitchFamily="18" charset="0"/>
                            </a:rPr>
                            <m:t>∗</m:t>
                          </m:r>
                        </m:sup>
                      </m:sSup>
                      <m:r>
                        <a:rPr lang="en-GB" sz="2800" b="0" i="1" dirty="0" smtClean="0">
                          <a:latin typeface="Cambria Math" panose="02040503050406030204" pitchFamily="18" charset="0"/>
                        </a:rPr>
                        <m:t>=4</m:t>
                      </m:r>
                    </m:oMath>
                  </m:oMathPara>
                </a14:m>
                <a:endParaRPr lang="en-GB" sz="2800" dirty="0" smtClean="0"/>
              </a:p>
              <a:p>
                <a:pPr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GB" sz="2800" i="1" dirty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2800" i="1" dirty="0">
                              <a:latin typeface="Cambria Math" panose="02040503050406030204" pitchFamily="18" charset="0"/>
                            </a:rPr>
                            <m:t>𝐿</m:t>
                          </m:r>
                        </m:e>
                        <m:sup>
                          <m:r>
                            <a:rPr lang="en-GB" sz="2800" i="1" dirty="0">
                              <a:latin typeface="Cambria Math" panose="02040503050406030204" pitchFamily="18" charset="0"/>
                            </a:rPr>
                            <m:t>∗</m:t>
                          </m:r>
                        </m:sup>
                      </m:sSup>
                      <m:d>
                        <m:dPr>
                          <m:ctrlPr>
                            <a:rPr lang="en-GB" sz="2800" i="1" dirty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2800" i="1" dirty="0">
                              <a:latin typeface="Cambria Math" panose="02040503050406030204" pitchFamily="18" charset="0"/>
                            </a:rPr>
                            <m:t>𝑤</m:t>
                          </m:r>
                        </m:e>
                      </m:d>
                      <m:r>
                        <a:rPr lang="en-GB" sz="2800" i="1" dirty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sz="2800" i="1" dirty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2800" i="1" dirty="0">
                              <a:latin typeface="Cambria Math" panose="02040503050406030204" pitchFamily="18" charset="0"/>
                            </a:rPr>
                            <m:t>20−</m:t>
                          </m:r>
                          <m:r>
                            <a:rPr lang="en-GB" sz="2800" i="1" dirty="0">
                              <a:latin typeface="Cambria Math" panose="02040503050406030204" pitchFamily="18" charset="0"/>
                            </a:rPr>
                            <m:t>𝑤</m:t>
                          </m:r>
                        </m:num>
                        <m:den>
                          <m:r>
                            <a:rPr lang="en-GB" sz="2800" i="1" dirty="0">
                              <a:latin typeface="Cambria Math" panose="02040503050406030204" pitchFamily="18" charset="0"/>
                            </a:rPr>
                            <m:t>4</m:t>
                          </m:r>
                        </m:den>
                      </m:f>
                      <m:r>
                        <a:rPr lang="en-GB" sz="2800" b="0" i="1" dirty="0" smtClean="0">
                          <a:latin typeface="Cambria Math" panose="02040503050406030204" pitchFamily="18" charset="0"/>
                        </a:rPr>
                        <m:t>=4</m:t>
                      </m:r>
                    </m:oMath>
                  </m:oMathPara>
                </a14:m>
                <a:endParaRPr lang="en-GB" sz="2800" dirty="0" smtClean="0"/>
              </a:p>
              <a:p>
                <a:pPr>
                  <a:buNone/>
                </a:pPr>
                <a:r>
                  <a:rPr lang="en-GB" sz="2800" dirty="0" smtClean="0"/>
                  <a:t>Firm gets profits </a:t>
                </a:r>
                <a14:m>
                  <m:oMath xmlns:m="http://schemas.openxmlformats.org/officeDocument/2006/math">
                    <m:r>
                      <a:rPr lang="en-GB" sz="2800" i="1" dirty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Mathematica1"/>
                      </a:rPr>
                      <m:t>𝜋</m:t>
                    </m:r>
                    <m:r>
                      <m:rPr>
                        <m:nor/>
                      </m:rPr>
                      <a:rPr lang="en-GB" sz="2800" dirty="0">
                        <a:sym typeface="Mathematica1"/>
                      </a:rPr>
                      <m:t>(</m:t>
                    </m:r>
                    <m:r>
                      <m:rPr>
                        <m:nor/>
                      </m:rPr>
                      <a:rPr lang="en-GB" sz="2800" dirty="0">
                        <a:sym typeface="Mathematica1"/>
                      </a:rPr>
                      <m:t>w</m:t>
                    </m:r>
                    <m:r>
                      <m:rPr>
                        <m:nor/>
                      </m:rPr>
                      <a:rPr lang="en-GB" sz="2800" dirty="0">
                        <a:sym typeface="Mathematica1"/>
                      </a:rPr>
                      <m:t>, </m:t>
                    </m:r>
                    <m:r>
                      <m:rPr>
                        <m:nor/>
                      </m:rPr>
                      <a:rPr lang="en-GB" sz="2800" dirty="0">
                        <a:sym typeface="Mathematica1"/>
                      </a:rPr>
                      <m:t>L</m:t>
                    </m:r>
                    <m:r>
                      <m:rPr>
                        <m:nor/>
                      </m:rPr>
                      <a:rPr lang="en-GB" sz="2800" dirty="0">
                        <a:sym typeface="Mathematica1"/>
                      </a:rPr>
                      <m:t>)</m:t>
                    </m:r>
                    <m:r>
                      <a:rPr lang="en-GB" sz="2800" i="1" dirty="0">
                        <a:latin typeface="Cambria Math"/>
                        <a:sym typeface="Mathematica1"/>
                      </a:rPr>
                      <m:t>=</m:t>
                    </m:r>
                    <m:r>
                      <a:rPr lang="en-GB" sz="2800" i="1" dirty="0">
                        <a:latin typeface="Cambria Math" panose="02040503050406030204" pitchFamily="18" charset="0"/>
                      </a:rPr>
                      <m:t>2</m:t>
                    </m:r>
                    <m:r>
                      <a:rPr lang="en-GB" sz="2800" i="1" dirty="0">
                        <a:latin typeface="Cambria Math"/>
                      </a:rPr>
                      <m:t>0 </m:t>
                    </m:r>
                    <m:r>
                      <a:rPr lang="en-GB" sz="2800" i="1" dirty="0">
                        <a:latin typeface="Cambria Math"/>
                      </a:rPr>
                      <m:t>𝐿</m:t>
                    </m:r>
                    <m:r>
                      <a:rPr lang="en-GB" sz="2800" i="1" dirty="0">
                        <a:latin typeface="Cambria Math"/>
                      </a:rPr>
                      <m:t> –2</m:t>
                    </m:r>
                    <m:sSup>
                      <m:sSupPr>
                        <m:ctrlPr>
                          <a:rPr lang="en-GB" sz="2800" i="1" dirty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2800" i="1" dirty="0">
                            <a:latin typeface="Cambria Math"/>
                          </a:rPr>
                          <m:t>𝐿</m:t>
                        </m:r>
                      </m:e>
                      <m:sup>
                        <m:r>
                          <a:rPr lang="en-GB" sz="2800" i="1" dirty="0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en-GB" sz="2800" i="1" dirty="0">
                        <a:latin typeface="Cambria Math"/>
                      </a:rPr>
                      <m:t> − </m:t>
                    </m:r>
                    <m:r>
                      <a:rPr lang="en-GB" sz="2800" i="1" dirty="0">
                        <a:latin typeface="Cambria Math"/>
                      </a:rPr>
                      <m:t>𝑤𝐿</m:t>
                    </m:r>
                    <m:r>
                      <a:rPr lang="en-GB" sz="2800" b="0" i="1" dirty="0" smtClean="0">
                        <a:latin typeface="Cambria Math" panose="02040503050406030204" pitchFamily="18" charset="0"/>
                      </a:rPr>
                      <m:t>=32</m:t>
                    </m:r>
                  </m:oMath>
                </a14:m>
                <a:endParaRPr lang="en-GB" sz="2800" dirty="0" smtClean="0"/>
              </a:p>
              <a:p>
                <a:pPr>
                  <a:buNone/>
                </a:pPr>
                <a:r>
                  <a:rPr lang="en-GB" sz="2800" dirty="0" smtClean="0"/>
                  <a:t>Union gets an utility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GB" sz="2800" b="0" i="0" smtClean="0">
                        <a:latin typeface="Cambria Math" panose="02040503050406030204" pitchFamily="18" charset="0"/>
                      </a:rPr>
                      <m:t>U</m:t>
                    </m:r>
                    <m:d>
                      <m:dPr>
                        <m:ctrlPr>
                          <a:rPr lang="en-GB" sz="2800" b="0" i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GB" sz="2800" b="0" i="0" smtClean="0">
                            <a:latin typeface="Cambria Math" panose="02040503050406030204" pitchFamily="18" charset="0"/>
                          </a:rPr>
                          <m:t>w</m:t>
                        </m:r>
                        <m:r>
                          <a:rPr lang="en-GB" sz="2800" b="0" i="0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m:rPr>
                            <m:sty m:val="p"/>
                          </m:rPr>
                          <a:rPr lang="en-GB" sz="2800" b="0" i="0" smtClean="0">
                            <a:latin typeface="Cambria Math" panose="02040503050406030204" pitchFamily="18" charset="0"/>
                          </a:rPr>
                          <m:t>L</m:t>
                        </m:r>
                      </m:e>
                    </m:d>
                    <m:r>
                      <a:rPr lang="en-GB" sz="2800" b="0" i="0" smtClean="0">
                        <a:latin typeface="Cambria Math" panose="02040503050406030204" pitchFamily="18" charset="0"/>
                      </a:rPr>
                      <m:t>=</m:t>
                    </m:r>
                    <m:func>
                      <m:funcPr>
                        <m:ctrlPr>
                          <a:rPr lang="en-GB" sz="2800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GB" sz="2800">
                            <a:latin typeface="Cambria Math"/>
                          </a:rPr>
                          <m:t>L</m:t>
                        </m:r>
                        <m:r>
                          <a:rPr lang="en-GB" sz="2800">
                            <a:latin typeface="Cambria Math"/>
                          </a:rPr>
                          <m:t>+</m:t>
                        </m:r>
                        <m:r>
                          <m:rPr>
                            <m:sty m:val="p"/>
                          </m:rPr>
                          <a:rPr lang="en-GB" sz="2800">
                            <a:latin typeface="Cambria Math"/>
                          </a:rPr>
                          <m:t>ln</m:t>
                        </m:r>
                      </m:fName>
                      <m:e>
                        <m:r>
                          <a:rPr lang="en-GB" sz="2800" i="1">
                            <a:latin typeface="Cambria Math"/>
                          </a:rPr>
                          <m:t>𝑤</m:t>
                        </m:r>
                      </m:e>
                    </m:func>
                    <m:r>
                      <a:rPr lang="en-GB" sz="2800" b="0" i="1" smtClean="0">
                        <a:latin typeface="Cambria Math" panose="02040503050406030204" pitchFamily="18" charset="0"/>
                      </a:rPr>
                      <m:t>=5.38</m:t>
                    </m:r>
                  </m:oMath>
                </a14:m>
                <a:endParaRPr lang="en-GB" sz="2800" dirty="0"/>
              </a:p>
              <a:p>
                <a:pPr>
                  <a:buNone/>
                </a:pPr>
                <a:endParaRPr lang="en-GB" sz="2800" dirty="0" smtClean="0"/>
              </a:p>
              <a:p>
                <a:pPr>
                  <a:buNone/>
                </a:pPr>
                <a:r>
                  <a:rPr lang="en-GB" sz="2800" dirty="0" smtClean="0"/>
                  <a:t>Is this solution optimal?</a:t>
                </a:r>
              </a:p>
              <a:p>
                <a:pPr>
                  <a:buNone/>
                </a:pPr>
                <a:r>
                  <a:rPr lang="en-GB" sz="2800" dirty="0" smtClean="0"/>
                  <a:t>The indifference curve of the firm passing for the solution is given by:</a:t>
                </a:r>
                <a:endParaRPr lang="en-GB" sz="2800" dirty="0" smtClean="0"/>
              </a:p>
              <a:p>
                <a:pPr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800" b="0" i="1" dirty="0" smtClean="0">
                          <a:latin typeface="Cambria Math" panose="02040503050406030204" pitchFamily="18" charset="0"/>
                        </a:rPr>
                        <m:t>𝑤</m:t>
                      </m:r>
                      <m:r>
                        <a:rPr lang="en-GB" sz="2800" b="0" i="1" dirty="0" smtClean="0">
                          <a:latin typeface="Cambria Math" panose="02040503050406030204" pitchFamily="18" charset="0"/>
                        </a:rPr>
                        <m:t>=20 –</m:t>
                      </m:r>
                      <m:r>
                        <a:rPr lang="en-GB" sz="2800" i="1" dirty="0">
                          <a:latin typeface="Cambria Math"/>
                        </a:rPr>
                        <m:t>2</m:t>
                      </m:r>
                      <m:r>
                        <a:rPr lang="en-GB" sz="2800" b="0" i="1" dirty="0" smtClean="0">
                          <a:latin typeface="Cambria Math" panose="02040503050406030204" pitchFamily="18" charset="0"/>
                        </a:rPr>
                        <m:t>𝐿</m:t>
                      </m:r>
                      <m:r>
                        <a:rPr lang="en-GB" sz="2800" i="1" dirty="0">
                          <a:latin typeface="Cambria Math"/>
                        </a:rPr>
                        <m:t> −</m:t>
                      </m:r>
                      <m:f>
                        <m:fPr>
                          <m:ctrlPr>
                            <a:rPr lang="en-GB" sz="2800" i="1" dirty="0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2800" b="0" i="1" dirty="0" smtClean="0">
                              <a:latin typeface="Cambria Math" panose="02040503050406030204" pitchFamily="18" charset="0"/>
                            </a:rPr>
                            <m:t>32</m:t>
                          </m:r>
                        </m:num>
                        <m:den>
                          <m:r>
                            <a:rPr lang="en-GB" sz="2800" b="0" i="1" dirty="0" smtClean="0">
                              <a:latin typeface="Cambria Math" panose="02040503050406030204" pitchFamily="18" charset="0"/>
                            </a:rPr>
                            <m:t>𝐿</m:t>
                          </m:r>
                        </m:den>
                      </m:f>
                    </m:oMath>
                  </m:oMathPara>
                </a14:m>
                <a:endParaRPr lang="en-GB" sz="2800" dirty="0"/>
              </a:p>
              <a:p>
                <a:pPr>
                  <a:buNone/>
                </a:pPr>
                <a:endParaRPr lang="en-GB" sz="2800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07504" y="404664"/>
                <a:ext cx="8856984" cy="6264696"/>
              </a:xfrm>
              <a:blipFill rotWithShape="0">
                <a:blip r:embed="rId2"/>
                <a:stretch>
                  <a:fillRect l="-1445" t="-875" r="-144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524852-CC13-4E00-AE29-4CD591DC35F0}" type="slidenum">
              <a:rPr lang="en-GB" smtClean="0"/>
              <a:pPr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106519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179512" y="67694"/>
                <a:ext cx="8856984" cy="6264696"/>
              </a:xfrm>
            </p:spPr>
            <p:txBody>
              <a:bodyPr>
                <a:normAutofit lnSpcReduction="10000"/>
              </a:bodyPr>
              <a:lstStyle/>
              <a:p>
                <a:pPr>
                  <a:buNone/>
                </a:pPr>
                <a:endParaRPr lang="en-GB" sz="2800" dirty="0" smtClean="0"/>
              </a:p>
              <a:p>
                <a:pPr>
                  <a:buNone/>
                </a:pPr>
                <a:r>
                  <a:rPr lang="en-GB" sz="2800" dirty="0" smtClean="0"/>
                  <a:t>Is this solution optimal?</a:t>
                </a:r>
              </a:p>
              <a:p>
                <a:pPr>
                  <a:buNone/>
                </a:pPr>
                <a:r>
                  <a:rPr lang="en-GB" sz="2800" dirty="0" smtClean="0"/>
                  <a:t>The indifference curve of the firm passing for the solution is given by:</a:t>
                </a:r>
                <a:endParaRPr lang="en-GB" sz="2800" dirty="0" smtClean="0"/>
              </a:p>
              <a:p>
                <a:pPr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800" b="0" i="1" dirty="0" smtClean="0">
                          <a:latin typeface="Cambria Math" panose="02040503050406030204" pitchFamily="18" charset="0"/>
                        </a:rPr>
                        <m:t>𝑤</m:t>
                      </m:r>
                      <m:r>
                        <a:rPr lang="en-GB" sz="2800" b="0" i="1" dirty="0" smtClean="0">
                          <a:latin typeface="Cambria Math" panose="02040503050406030204" pitchFamily="18" charset="0"/>
                        </a:rPr>
                        <m:t>=20 –</m:t>
                      </m:r>
                      <m:r>
                        <a:rPr lang="en-GB" sz="2800" i="1" dirty="0">
                          <a:latin typeface="Cambria Math"/>
                        </a:rPr>
                        <m:t>2</m:t>
                      </m:r>
                      <m:r>
                        <a:rPr lang="en-GB" sz="2800" b="0" i="1" dirty="0" smtClean="0">
                          <a:latin typeface="Cambria Math" panose="02040503050406030204" pitchFamily="18" charset="0"/>
                        </a:rPr>
                        <m:t>𝐿</m:t>
                      </m:r>
                      <m:r>
                        <a:rPr lang="en-GB" sz="2800" i="1" dirty="0">
                          <a:latin typeface="Cambria Math"/>
                        </a:rPr>
                        <m:t> −</m:t>
                      </m:r>
                      <m:f>
                        <m:fPr>
                          <m:ctrlPr>
                            <a:rPr lang="en-GB" sz="2800" i="1" dirty="0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2800" b="0" i="1" dirty="0" smtClean="0">
                              <a:latin typeface="Cambria Math" panose="02040503050406030204" pitchFamily="18" charset="0"/>
                            </a:rPr>
                            <m:t>32</m:t>
                          </m:r>
                        </m:num>
                        <m:den>
                          <m:r>
                            <a:rPr lang="en-GB" sz="2800" b="0" i="1" dirty="0" smtClean="0">
                              <a:latin typeface="Cambria Math" panose="02040503050406030204" pitchFamily="18" charset="0"/>
                            </a:rPr>
                            <m:t>𝐿</m:t>
                          </m:r>
                        </m:den>
                      </m:f>
                    </m:oMath>
                  </m:oMathPara>
                </a14:m>
                <a:endParaRPr lang="en-GB" sz="2800" dirty="0" smtClean="0"/>
              </a:p>
              <a:p>
                <a:pPr>
                  <a:buNone/>
                </a:pPr>
                <a:r>
                  <a:rPr lang="en-GB" sz="2800" dirty="0" smtClean="0"/>
                  <a:t>The indifference curve of the union (passing for through the solution) is</a:t>
                </a:r>
                <a:endParaRPr lang="en-GB" sz="2800" dirty="0"/>
              </a:p>
              <a:p>
                <a:pPr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𝑤</m:t>
                      </m:r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m:rPr>
                          <m:sty m:val="p"/>
                        </m:rPr>
                        <a:rPr lang="en-GB" sz="2800" b="0" i="0" smtClean="0">
                          <a:latin typeface="Cambria Math" panose="02040503050406030204" pitchFamily="18" charset="0"/>
                        </a:rPr>
                        <m:t>exp</m:t>
                      </m:r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⁡(5.38−</m:t>
                      </m:r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𝐿</m:t>
                      </m:r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GB" sz="2800" dirty="0" smtClean="0"/>
              </a:p>
              <a:p>
                <a:pPr>
                  <a:buNone/>
                </a:pPr>
                <a:r>
                  <a:rPr lang="en-GB" sz="2800" dirty="0"/>
                  <a:t> </a:t>
                </a:r>
                <a:r>
                  <a:rPr lang="en-GB" sz="2800" dirty="0" smtClean="0"/>
                  <a:t>We evaluate the slope of the indifference curves in the solution:</a:t>
                </a:r>
              </a:p>
              <a:p>
                <a:pPr>
                  <a:buNone/>
                </a:pPr>
                <a:r>
                  <a:rPr lang="en-GB" sz="2800" dirty="0" err="1" smtClean="0"/>
                  <a:t>Firm’slope</a:t>
                </a:r>
                <a:r>
                  <a:rPr lang="en-GB" sz="2800" dirty="0" smtClean="0"/>
                  <a:t> indifference curve is </a:t>
                </a:r>
                <a14:m>
                  <m:oMath xmlns:m="http://schemas.openxmlformats.org/officeDocument/2006/math">
                    <m:r>
                      <a:rPr lang="en-GB" sz="2800" i="1" dirty="0" smtClean="0">
                        <a:latin typeface="Cambria Math" panose="02040503050406030204" pitchFamily="18" charset="0"/>
                      </a:rPr>
                      <m:t>−2+</m:t>
                    </m:r>
                    <m:f>
                      <m:fPr>
                        <m:ctrlPr>
                          <a:rPr lang="en-GB" sz="2800" i="1" dirty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2800" i="1" dirty="0">
                            <a:latin typeface="Cambria Math" panose="02040503050406030204" pitchFamily="18" charset="0"/>
                          </a:rPr>
                          <m:t>32</m:t>
                        </m:r>
                      </m:num>
                      <m:den>
                        <m:sSup>
                          <m:sSupPr>
                            <m:ctrlPr>
                              <a:rPr lang="en-GB" sz="2800" i="1" dirty="0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sz="2800" b="0" i="1" dirty="0" smtClean="0">
                                <a:latin typeface="Cambria Math" panose="02040503050406030204" pitchFamily="18" charset="0"/>
                              </a:rPr>
                              <m:t>𝐿</m:t>
                            </m:r>
                          </m:e>
                          <m:sup>
                            <m:r>
                              <a:rPr lang="en-GB" sz="2800" b="0" i="1" dirty="0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GB" sz="2800" b="0" i="1" dirty="0" smtClean="0"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endParaRPr lang="en-GB" sz="2800" dirty="0" smtClean="0"/>
              </a:p>
              <a:p>
                <a:pPr>
                  <a:buNone/>
                </a:pPr>
                <a:r>
                  <a:rPr lang="en-GB" sz="2800" dirty="0" err="1" smtClean="0"/>
                  <a:t>Union’slope</a:t>
                </a:r>
                <a:r>
                  <a:rPr lang="en-GB" sz="2800" dirty="0" smtClean="0"/>
                  <a:t> </a:t>
                </a:r>
                <a:r>
                  <a:rPr lang="en-GB" sz="2800" dirty="0"/>
                  <a:t>indifference curve is </a:t>
                </a:r>
                <a14:m>
                  <m:oMath xmlns:m="http://schemas.openxmlformats.org/officeDocument/2006/math">
                    <m:r>
                      <a:rPr lang="en-GB" sz="2800" i="1" dirty="0">
                        <a:latin typeface="Cambria Math" panose="02040503050406030204" pitchFamily="18" charset="0"/>
                      </a:rPr>
                      <m:t>−</m:t>
                    </m:r>
                    <m:func>
                      <m:funcPr>
                        <m:ctrlPr>
                          <a:rPr lang="en-GB" sz="2800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GB" sz="2800">
                            <a:latin typeface="Cambria Math" panose="02040503050406030204" pitchFamily="18" charset="0"/>
                          </a:rPr>
                          <m:t>exp</m:t>
                        </m:r>
                      </m:fName>
                      <m:e>
                        <m:d>
                          <m:dPr>
                            <m:ctrlPr>
                              <a:rPr lang="en-GB" sz="28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GB" sz="2800" i="1">
                                <a:latin typeface="Cambria Math" panose="02040503050406030204" pitchFamily="18" charset="0"/>
                              </a:rPr>
                              <m:t>5.38−</m:t>
                            </m:r>
                            <m:r>
                              <a:rPr lang="en-GB" sz="2800" i="1">
                                <a:latin typeface="Cambria Math" panose="02040503050406030204" pitchFamily="18" charset="0"/>
                              </a:rPr>
                              <m:t>𝐿</m:t>
                            </m:r>
                          </m:e>
                        </m:d>
                      </m:e>
                    </m:func>
                    <m:r>
                      <a:rPr lang="en-GB" sz="2800" i="1" dirty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GB" sz="2800" b="0" i="0" dirty="0" smtClean="0">
                        <a:latin typeface="Cambria Math" panose="02040503050406030204" pitchFamily="18" charset="0"/>
                      </a:rPr>
                      <m:t>−</m:t>
                    </m:r>
                    <m:func>
                      <m:funcPr>
                        <m:ctrlPr>
                          <a:rPr lang="en-GB" sz="2800" i="1" dirty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GB" sz="2800">
                            <a:latin typeface="Cambria Math" panose="02040503050406030204" pitchFamily="18" charset="0"/>
                          </a:rPr>
                          <m:t>exp</m:t>
                        </m:r>
                      </m:fName>
                      <m:e>
                        <m:d>
                          <m:dPr>
                            <m:ctrlPr>
                              <a:rPr lang="en-GB" sz="28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GB" sz="2800" i="1">
                                <a:latin typeface="Cambria Math" panose="02040503050406030204" pitchFamily="18" charset="0"/>
                              </a:rPr>
                              <m:t>5.38−</m:t>
                            </m:r>
                            <m:r>
                              <a:rPr lang="en-GB" sz="2800" b="0" i="1" smtClean="0">
                                <a:latin typeface="Cambria Math" panose="02040503050406030204" pitchFamily="18" charset="0"/>
                              </a:rPr>
                              <m:t>4</m:t>
                            </m:r>
                          </m:e>
                        </m:d>
                      </m:e>
                    </m:func>
                    <m:r>
                      <a:rPr lang="en-GB" sz="2800" b="0" i="1" smtClean="0">
                        <a:latin typeface="Cambria Math" panose="02040503050406030204" pitchFamily="18" charset="0"/>
                      </a:rPr>
                      <m:t>=−4</m:t>
                    </m:r>
                  </m:oMath>
                </a14:m>
                <a:endParaRPr lang="en-GB" sz="2800" dirty="0"/>
              </a:p>
              <a:p>
                <a:pPr>
                  <a:buNone/>
                </a:pPr>
                <a:endParaRPr lang="en-GB" sz="2800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79512" y="67694"/>
                <a:ext cx="8856984" cy="6264696"/>
              </a:xfrm>
              <a:blipFill rotWithShape="0">
                <a:blip r:embed="rId2"/>
                <a:stretch>
                  <a:fillRect l="-1376" r="-178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524852-CC13-4E00-AE29-4CD591DC35F0}" type="slidenum">
              <a:rPr lang="en-GB" smtClean="0"/>
              <a:pPr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77764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Arrow Connector 4"/>
          <p:cNvCxnSpPr/>
          <p:nvPr/>
        </p:nvCxnSpPr>
        <p:spPr>
          <a:xfrm flipV="1">
            <a:off x="1835696" y="1196752"/>
            <a:ext cx="0" cy="4104456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>
            <a:off x="1835696" y="5301208"/>
            <a:ext cx="4824536" cy="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1187624" y="980728"/>
            <a:ext cx="864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w</a:t>
            </a:r>
            <a:endParaRPr lang="en-GB" dirty="0"/>
          </a:p>
        </p:txBody>
      </p:sp>
      <p:sp>
        <p:nvSpPr>
          <p:cNvPr id="12" name="TextBox 11"/>
          <p:cNvSpPr txBox="1"/>
          <p:nvPr/>
        </p:nvSpPr>
        <p:spPr>
          <a:xfrm>
            <a:off x="6444208" y="5373216"/>
            <a:ext cx="864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L</a:t>
            </a:r>
            <a:endParaRPr lang="en-GB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2267744" y="1628800"/>
            <a:ext cx="3384376" cy="309634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2195736" y="1196752"/>
            <a:ext cx="864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L*(w)</a:t>
            </a:r>
            <a:endParaRPr lang="en-GB" dirty="0"/>
          </a:p>
        </p:txBody>
      </p:sp>
      <p:sp>
        <p:nvSpPr>
          <p:cNvPr id="16" name="Arc 15"/>
          <p:cNvSpPr/>
          <p:nvPr/>
        </p:nvSpPr>
        <p:spPr>
          <a:xfrm rot="10800000">
            <a:off x="3347864" y="0"/>
            <a:ext cx="5472608" cy="3861048"/>
          </a:xfrm>
          <a:prstGeom prst="arc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TextBox 28"/>
          <p:cNvSpPr txBox="1"/>
          <p:nvPr/>
        </p:nvSpPr>
        <p:spPr>
          <a:xfrm>
            <a:off x="2843808" y="188640"/>
            <a:ext cx="24482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Backward Induction Outcome</a:t>
            </a:r>
            <a:endParaRPr lang="en-GB" dirty="0"/>
          </a:p>
        </p:txBody>
      </p:sp>
      <p:sp>
        <p:nvSpPr>
          <p:cNvPr id="17" name="Freeform 16"/>
          <p:cNvSpPr/>
          <p:nvPr/>
        </p:nvSpPr>
        <p:spPr>
          <a:xfrm>
            <a:off x="2051720" y="3144128"/>
            <a:ext cx="4104456" cy="860935"/>
          </a:xfrm>
          <a:custGeom>
            <a:avLst/>
            <a:gdLst>
              <a:gd name="connsiteX0" fmla="*/ 0 w 3868615"/>
              <a:gd name="connsiteY0" fmla="*/ 738554 h 738554"/>
              <a:gd name="connsiteX1" fmla="*/ 168812 w 3868615"/>
              <a:gd name="connsiteY1" fmla="*/ 527539 h 738554"/>
              <a:gd name="connsiteX2" fmla="*/ 675249 w 3868615"/>
              <a:gd name="connsiteY2" fmla="*/ 274320 h 738554"/>
              <a:gd name="connsiteX3" fmla="*/ 1406769 w 3868615"/>
              <a:gd name="connsiteY3" fmla="*/ 49237 h 738554"/>
              <a:gd name="connsiteX4" fmla="*/ 1800664 w 3868615"/>
              <a:gd name="connsiteY4" fmla="*/ 7034 h 738554"/>
              <a:gd name="connsiteX5" fmla="*/ 1871003 w 3868615"/>
              <a:gd name="connsiteY5" fmla="*/ 7034 h 738554"/>
              <a:gd name="connsiteX6" fmla="*/ 2264898 w 3868615"/>
              <a:gd name="connsiteY6" fmla="*/ 35169 h 738554"/>
              <a:gd name="connsiteX7" fmla="*/ 2686929 w 3868615"/>
              <a:gd name="connsiteY7" fmla="*/ 105508 h 738554"/>
              <a:gd name="connsiteX8" fmla="*/ 3221501 w 3868615"/>
              <a:gd name="connsiteY8" fmla="*/ 274320 h 738554"/>
              <a:gd name="connsiteX9" fmla="*/ 3868615 w 3868615"/>
              <a:gd name="connsiteY9" fmla="*/ 597877 h 738554"/>
              <a:gd name="connsiteX10" fmla="*/ 3868615 w 3868615"/>
              <a:gd name="connsiteY10" fmla="*/ 597877 h 7385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3868615" h="738554">
                <a:moveTo>
                  <a:pt x="0" y="738554"/>
                </a:moveTo>
                <a:cubicBezTo>
                  <a:pt x="28135" y="671732"/>
                  <a:pt x="56271" y="604911"/>
                  <a:pt x="168812" y="527539"/>
                </a:cubicBezTo>
                <a:cubicBezTo>
                  <a:pt x="281354" y="450167"/>
                  <a:pt x="468923" y="354037"/>
                  <a:pt x="675249" y="274320"/>
                </a:cubicBezTo>
                <a:cubicBezTo>
                  <a:pt x="881575" y="194603"/>
                  <a:pt x="1219200" y="93785"/>
                  <a:pt x="1406769" y="49237"/>
                </a:cubicBezTo>
                <a:cubicBezTo>
                  <a:pt x="1594338" y="4689"/>
                  <a:pt x="1723292" y="14068"/>
                  <a:pt x="1800664" y="7034"/>
                </a:cubicBezTo>
                <a:cubicBezTo>
                  <a:pt x="1878036" y="0"/>
                  <a:pt x="1793631" y="2345"/>
                  <a:pt x="1871003" y="7034"/>
                </a:cubicBezTo>
                <a:cubicBezTo>
                  <a:pt x="1948375" y="11723"/>
                  <a:pt x="2128910" y="18757"/>
                  <a:pt x="2264898" y="35169"/>
                </a:cubicBezTo>
                <a:cubicBezTo>
                  <a:pt x="2400886" y="51581"/>
                  <a:pt x="2527495" y="65650"/>
                  <a:pt x="2686929" y="105508"/>
                </a:cubicBezTo>
                <a:cubicBezTo>
                  <a:pt x="2846363" y="145367"/>
                  <a:pt x="3024553" y="192258"/>
                  <a:pt x="3221501" y="274320"/>
                </a:cubicBezTo>
                <a:cubicBezTo>
                  <a:pt x="3418449" y="356382"/>
                  <a:pt x="3868615" y="597877"/>
                  <a:pt x="3868615" y="597877"/>
                </a:cubicBezTo>
                <a:lnTo>
                  <a:pt x="3868615" y="597877"/>
                </a:lnTo>
              </a:path>
            </a:pathLst>
          </a:cu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Freeform 17"/>
          <p:cNvSpPr/>
          <p:nvPr/>
        </p:nvSpPr>
        <p:spPr>
          <a:xfrm>
            <a:off x="4009292" y="3151163"/>
            <a:ext cx="2124222" cy="703385"/>
          </a:xfrm>
          <a:custGeom>
            <a:avLst/>
            <a:gdLst>
              <a:gd name="connsiteX0" fmla="*/ 0 w 2124222"/>
              <a:gd name="connsiteY0" fmla="*/ 0 h 703385"/>
              <a:gd name="connsiteX1" fmla="*/ 436099 w 2124222"/>
              <a:gd name="connsiteY1" fmla="*/ 28135 h 703385"/>
              <a:gd name="connsiteX2" fmla="*/ 731520 w 2124222"/>
              <a:gd name="connsiteY2" fmla="*/ 84406 h 703385"/>
              <a:gd name="connsiteX3" fmla="*/ 1012874 w 2124222"/>
              <a:gd name="connsiteY3" fmla="*/ 154745 h 703385"/>
              <a:gd name="connsiteX4" fmla="*/ 1294228 w 2124222"/>
              <a:gd name="connsiteY4" fmla="*/ 225083 h 703385"/>
              <a:gd name="connsiteX5" fmla="*/ 1603717 w 2124222"/>
              <a:gd name="connsiteY5" fmla="*/ 379828 h 703385"/>
              <a:gd name="connsiteX6" fmla="*/ 1842868 w 2124222"/>
              <a:gd name="connsiteY6" fmla="*/ 506437 h 703385"/>
              <a:gd name="connsiteX7" fmla="*/ 2082019 w 2124222"/>
              <a:gd name="connsiteY7" fmla="*/ 675249 h 703385"/>
              <a:gd name="connsiteX8" fmla="*/ 2124222 w 2124222"/>
              <a:gd name="connsiteY8" fmla="*/ 703385 h 703385"/>
              <a:gd name="connsiteX9" fmla="*/ 1758462 w 2124222"/>
              <a:gd name="connsiteY9" fmla="*/ 689317 h 703385"/>
              <a:gd name="connsiteX10" fmla="*/ 1392702 w 2124222"/>
              <a:gd name="connsiteY10" fmla="*/ 647114 h 703385"/>
              <a:gd name="connsiteX11" fmla="*/ 1139483 w 2124222"/>
              <a:gd name="connsiteY11" fmla="*/ 590843 h 703385"/>
              <a:gd name="connsiteX12" fmla="*/ 801859 w 2124222"/>
              <a:gd name="connsiteY12" fmla="*/ 492369 h 703385"/>
              <a:gd name="connsiteX13" fmla="*/ 450166 w 2124222"/>
              <a:gd name="connsiteY13" fmla="*/ 323557 h 703385"/>
              <a:gd name="connsiteX14" fmla="*/ 211016 w 2124222"/>
              <a:gd name="connsiteY14" fmla="*/ 182880 h 703385"/>
              <a:gd name="connsiteX15" fmla="*/ 42203 w 2124222"/>
              <a:gd name="connsiteY15" fmla="*/ 98474 h 703385"/>
              <a:gd name="connsiteX16" fmla="*/ 0 w 2124222"/>
              <a:gd name="connsiteY16" fmla="*/ 0 h 7033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124222" h="703385">
                <a:moveTo>
                  <a:pt x="0" y="0"/>
                </a:moveTo>
                <a:lnTo>
                  <a:pt x="436099" y="28135"/>
                </a:lnTo>
                <a:lnTo>
                  <a:pt x="731520" y="84406"/>
                </a:lnTo>
                <a:lnTo>
                  <a:pt x="1012874" y="154745"/>
                </a:lnTo>
                <a:lnTo>
                  <a:pt x="1294228" y="225083"/>
                </a:lnTo>
                <a:lnTo>
                  <a:pt x="1603717" y="379828"/>
                </a:lnTo>
                <a:lnTo>
                  <a:pt x="1842868" y="506437"/>
                </a:lnTo>
                <a:lnTo>
                  <a:pt x="2082019" y="675249"/>
                </a:lnTo>
                <a:lnTo>
                  <a:pt x="2124222" y="703385"/>
                </a:lnTo>
                <a:lnTo>
                  <a:pt x="1758462" y="689317"/>
                </a:lnTo>
                <a:lnTo>
                  <a:pt x="1392702" y="647114"/>
                </a:lnTo>
                <a:lnTo>
                  <a:pt x="1139483" y="590843"/>
                </a:lnTo>
                <a:lnTo>
                  <a:pt x="801859" y="492369"/>
                </a:lnTo>
                <a:lnTo>
                  <a:pt x="450166" y="323557"/>
                </a:lnTo>
                <a:lnTo>
                  <a:pt x="211016" y="182880"/>
                </a:lnTo>
                <a:lnTo>
                  <a:pt x="42203" y="98474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0" name="Straight Arrow Connector 19"/>
          <p:cNvCxnSpPr>
            <a:stCxn id="29" idx="2"/>
          </p:cNvCxnSpPr>
          <p:nvPr/>
        </p:nvCxnSpPr>
        <p:spPr>
          <a:xfrm flipH="1">
            <a:off x="3923928" y="834971"/>
            <a:ext cx="144016" cy="216198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5580112" y="764704"/>
            <a:ext cx="316835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Combinations of L and w where both Firm and Union are strictly better</a:t>
            </a:r>
            <a:endParaRPr lang="en-GB" dirty="0"/>
          </a:p>
        </p:txBody>
      </p:sp>
      <p:cxnSp>
        <p:nvCxnSpPr>
          <p:cNvPr id="31" name="Straight Arrow Connector 30"/>
          <p:cNvCxnSpPr>
            <a:stCxn id="27" idx="2"/>
          </p:cNvCxnSpPr>
          <p:nvPr/>
        </p:nvCxnSpPr>
        <p:spPr>
          <a:xfrm flipH="1">
            <a:off x="5148064" y="1688034"/>
            <a:ext cx="2016224" cy="174096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Slide Number Placeholder 1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524852-CC13-4E00-AE29-4CD591DC35F0}" type="slidenum">
              <a:rPr lang="en-GB" smtClean="0"/>
              <a:pPr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3067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640"/>
            <a:ext cx="8229600" cy="5937523"/>
          </a:xfrm>
        </p:spPr>
        <p:txBody>
          <a:bodyPr/>
          <a:lstStyle/>
          <a:p>
            <a:pPr marL="0" indent="0">
              <a:buNone/>
            </a:pPr>
            <a:r>
              <a:rPr lang="en-GB" dirty="0" smtClean="0"/>
              <a:t>Then the solution is not optimal.</a:t>
            </a:r>
          </a:p>
          <a:p>
            <a:pPr marL="0" indent="0">
              <a:buNone/>
            </a:pPr>
            <a:r>
              <a:rPr lang="en-GB" dirty="0" smtClean="0"/>
              <a:t>There are other combinations of w and L where both union and firm are better off</a:t>
            </a:r>
          </a:p>
          <a:p>
            <a:pPr marL="0" indent="0">
              <a:buNone/>
            </a:pPr>
            <a:r>
              <a:rPr lang="en-GB" dirty="0" smtClean="0"/>
              <a:t>For example with w=3 and L=5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524852-CC13-4E00-AE29-4CD591DC35F0}" type="slidenum">
              <a:rPr lang="en-GB" smtClean="0"/>
              <a:pPr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7209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784597"/>
          </a:xfrm>
        </p:spPr>
        <p:txBody>
          <a:bodyPr>
            <a:normAutofit/>
          </a:bodyPr>
          <a:lstStyle/>
          <a:p>
            <a:r>
              <a:rPr lang="en-GB" sz="3600" b="1" dirty="0" smtClean="0"/>
              <a:t>Sequential bargaining</a:t>
            </a:r>
            <a:endParaRPr lang="en-GB" sz="36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251520" y="764704"/>
                <a:ext cx="8640960" cy="5760640"/>
              </a:xfrm>
            </p:spPr>
            <p:txBody>
              <a:bodyPr>
                <a:noAutofit/>
              </a:bodyPr>
              <a:lstStyle/>
              <a:p>
                <a:r>
                  <a:rPr lang="en-GB" sz="2800" dirty="0" smtClean="0"/>
                  <a:t>Two players, 1 and 2, are bargaining over  $1</a:t>
                </a:r>
              </a:p>
              <a:p>
                <a:r>
                  <a:rPr lang="en-GB" sz="2800" dirty="0" smtClean="0"/>
                  <a:t>Bargaining procedure, alternating offers:</a:t>
                </a:r>
              </a:p>
              <a:p>
                <a:pPr lvl="1"/>
                <a:r>
                  <a:rPr lang="en-GB" dirty="0" smtClean="0"/>
                  <a:t>Player 1 makes a proposal that player 2 accepts or rejects</a:t>
                </a:r>
              </a:p>
              <a:p>
                <a:pPr lvl="1"/>
                <a:r>
                  <a:rPr lang="en-GB" dirty="0" smtClean="0"/>
                  <a:t>If player 2 rejects then player 2 makes a proposal that player 1 accepts or rejects</a:t>
                </a:r>
              </a:p>
              <a:p>
                <a:pPr lvl="1"/>
                <a:r>
                  <a:rPr lang="en-GB" dirty="0" smtClean="0"/>
                  <a:t>If player 1 rejects then player 1 makes a proposal that player 2 accepts or rejects</a:t>
                </a:r>
              </a:p>
              <a:p>
                <a:pPr lvl="1"/>
                <a:r>
                  <a:rPr lang="en-GB" dirty="0" smtClean="0"/>
                  <a:t>......</a:t>
                </a:r>
              </a:p>
              <a:p>
                <a:r>
                  <a:rPr lang="en-GB" sz="2800" dirty="0" smtClean="0"/>
                  <a:t>Each offer takes one period</a:t>
                </a:r>
              </a:p>
              <a:p>
                <a:r>
                  <a:rPr lang="en-GB" sz="2800" dirty="0" smtClean="0"/>
                  <a:t>Players discount future payoffs by factor </a:t>
                </a:r>
                <a14:m>
                  <m:oMath xmlns:m="http://schemas.openxmlformats.org/officeDocument/2006/math">
                    <m:r>
                      <a:rPr lang="el-GR" sz="2800" i="1" dirty="0" smtClean="0">
                        <a:latin typeface="Cambria Math" panose="02040503050406030204" pitchFamily="18" charset="0"/>
                      </a:rPr>
                      <m:t>𝛿</m:t>
                    </m:r>
                  </m:oMath>
                </a14:m>
                <a:r>
                  <a:rPr lang="en-GB" sz="2800" dirty="0" smtClean="0"/>
                  <a:t> per period, </a:t>
                </a:r>
                <a14:m>
                  <m:oMath xmlns:m="http://schemas.openxmlformats.org/officeDocument/2006/math">
                    <m:r>
                      <a:rPr lang="en-GB" sz="2800" i="1" dirty="0" smtClean="0">
                        <a:latin typeface="Cambria Math" panose="02040503050406030204" pitchFamily="18" charset="0"/>
                      </a:rPr>
                      <m:t>0 &lt; </m:t>
                    </m:r>
                    <m:r>
                      <a:rPr lang="el-GR" sz="2800" i="1" dirty="0" smtClean="0">
                        <a:latin typeface="Cambria Math" panose="02040503050406030204" pitchFamily="18" charset="0"/>
                      </a:rPr>
                      <m:t>𝛿</m:t>
                    </m:r>
                    <m:r>
                      <a:rPr lang="en-GB" sz="2800" i="1" dirty="0" smtClean="0">
                        <a:latin typeface="Cambria Math" panose="02040503050406030204" pitchFamily="18" charset="0"/>
                      </a:rPr>
                      <m:t> &lt; 1</m:t>
                    </m:r>
                  </m:oMath>
                </a14:m>
                <a:r>
                  <a:rPr lang="en-GB" sz="2800" dirty="0" smtClean="0"/>
                  <a:t>.</a:t>
                </a:r>
              </a:p>
              <a:p>
                <a:pPr lvl="1"/>
                <a:endParaRPr lang="en-GB" dirty="0" smtClean="0"/>
              </a:p>
              <a:p>
                <a:pPr lvl="1"/>
                <a:endParaRPr lang="en-GB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51520" y="764704"/>
                <a:ext cx="8640960" cy="5760640"/>
              </a:xfrm>
              <a:blipFill rotWithShape="0">
                <a:blip r:embed="rId2"/>
                <a:stretch>
                  <a:fillRect l="-1269" t="-952" b="-391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524852-CC13-4E00-AE29-4CD591DC35F0}" type="slidenum">
              <a:rPr lang="en-GB" smtClean="0"/>
              <a:pPr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318536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548680"/>
                <a:ext cx="8229600" cy="5577483"/>
              </a:xfrm>
            </p:spPr>
            <p:txBody>
              <a:bodyPr>
                <a:normAutofit/>
              </a:bodyPr>
              <a:lstStyle/>
              <a:p>
                <a:pPr>
                  <a:buNone/>
                </a:pPr>
                <a:r>
                  <a:rPr lang="en-GB" sz="2800" dirty="0" smtClean="0"/>
                  <a:t>Three periods bargaining</a:t>
                </a:r>
              </a:p>
              <a:p>
                <a:pPr>
                  <a:buNone/>
                </a:pPr>
                <a:r>
                  <a:rPr lang="en-GB" sz="2800" b="1" dirty="0" smtClean="0"/>
                  <a:t>(1a).</a:t>
                </a:r>
                <a:r>
                  <a:rPr lang="en-GB" sz="2800" dirty="0" smtClean="0"/>
                  <a:t> Player 1 proposes to take a share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800" b="1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800" b="1" i="1" dirty="0" smtClean="0">
                            <a:latin typeface="Cambria Math" panose="02040503050406030204" pitchFamily="18" charset="0"/>
                          </a:rPr>
                          <m:t>𝒔</m:t>
                        </m:r>
                      </m:e>
                      <m:sub>
                        <m:r>
                          <a:rPr lang="en-GB" sz="2800" b="1" i="1" dirty="0" smtClean="0">
                            <a:latin typeface="Cambria Math" panose="02040503050406030204" pitchFamily="18" charset="0"/>
                          </a:rPr>
                          <m:t>𝟏</m:t>
                        </m:r>
                      </m:sub>
                    </m:sSub>
                  </m:oMath>
                </a14:m>
                <a:r>
                  <a:rPr lang="en-GB" sz="2800" dirty="0" smtClean="0"/>
                  <a:t> of the dollar, leaving </a:t>
                </a:r>
                <a14:m>
                  <m:oMath xmlns:m="http://schemas.openxmlformats.org/officeDocument/2006/math">
                    <m:r>
                      <a:rPr lang="en-GB" sz="2800" b="1" i="1" dirty="0" smtClean="0">
                        <a:latin typeface="Cambria Math" panose="02040503050406030204" pitchFamily="18" charset="0"/>
                      </a:rPr>
                      <m:t>𝟏</m:t>
                    </m:r>
                    <m:r>
                      <a:rPr lang="en-GB" sz="2800" b="1" i="1" dirty="0" smtClean="0">
                        <a:latin typeface="Cambria Math" panose="02040503050406030204" pitchFamily="18" charset="0"/>
                      </a:rPr>
                      <m:t> –</m:t>
                    </m:r>
                    <m:sSub>
                      <m:sSubPr>
                        <m:ctrlPr>
                          <a:rPr lang="en-GB" sz="2800" b="1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800" b="1" i="1" dirty="0">
                            <a:latin typeface="Cambria Math" panose="02040503050406030204" pitchFamily="18" charset="0"/>
                          </a:rPr>
                          <m:t>𝒔</m:t>
                        </m:r>
                      </m:e>
                      <m:sub>
                        <m:r>
                          <a:rPr lang="en-GB" sz="2800" b="1" i="1" dirty="0">
                            <a:latin typeface="Cambria Math" panose="02040503050406030204" pitchFamily="18" charset="0"/>
                          </a:rPr>
                          <m:t>𝟏</m:t>
                        </m:r>
                      </m:sub>
                    </m:sSub>
                  </m:oMath>
                </a14:m>
                <a:r>
                  <a:rPr lang="en-GB" sz="2800" dirty="0" smtClean="0"/>
                  <a:t>for player 2</a:t>
                </a:r>
              </a:p>
              <a:p>
                <a:pPr>
                  <a:buNone/>
                </a:pPr>
                <a:r>
                  <a:rPr lang="en-GB" sz="2800" b="1" dirty="0" smtClean="0"/>
                  <a:t>(1b).</a:t>
                </a:r>
                <a:r>
                  <a:rPr lang="en-GB" sz="2800" dirty="0" smtClean="0"/>
                  <a:t> Player 2 either accepts (game ends) or rejects (Play goes to period 2)</a:t>
                </a:r>
              </a:p>
              <a:p>
                <a:pPr>
                  <a:buNone/>
                </a:pPr>
                <a:r>
                  <a:rPr lang="en-GB" sz="2800" b="1" dirty="0" smtClean="0"/>
                  <a:t>(2a).</a:t>
                </a:r>
                <a:r>
                  <a:rPr lang="en-GB" sz="2800" dirty="0" smtClean="0"/>
                  <a:t> Player 2 proposes a share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800" b="1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800" b="1" i="1" dirty="0">
                            <a:latin typeface="Cambria Math" panose="02040503050406030204" pitchFamily="18" charset="0"/>
                          </a:rPr>
                          <m:t>𝒔</m:t>
                        </m:r>
                      </m:e>
                      <m:sub>
                        <m:r>
                          <a:rPr lang="en-GB" sz="2800" b="1" i="1" dirty="0" smtClean="0">
                            <a:latin typeface="Cambria Math" panose="02040503050406030204" pitchFamily="18" charset="0"/>
                          </a:rPr>
                          <m:t>𝟐</m:t>
                        </m:r>
                      </m:sub>
                    </m:sSub>
                  </m:oMath>
                </a14:m>
                <a:r>
                  <a:rPr lang="en-GB" sz="2800" dirty="0" smtClean="0"/>
                  <a:t> of the dollar for player 1, leaving </a:t>
                </a:r>
                <a14:m>
                  <m:oMath xmlns:m="http://schemas.openxmlformats.org/officeDocument/2006/math">
                    <m:r>
                      <a:rPr lang="en-GB" sz="2800" b="1" i="1" dirty="0" smtClean="0">
                        <a:latin typeface="Cambria Math" panose="02040503050406030204" pitchFamily="18" charset="0"/>
                      </a:rPr>
                      <m:t>𝟏</m:t>
                    </m:r>
                    <m:r>
                      <a:rPr lang="en-GB" sz="2800" b="1" i="1" dirty="0" smtClean="0">
                        <a:latin typeface="Cambria Math" panose="02040503050406030204" pitchFamily="18" charset="0"/>
                      </a:rPr>
                      <m:t> –</m:t>
                    </m:r>
                    <m:sSub>
                      <m:sSubPr>
                        <m:ctrlPr>
                          <a:rPr lang="en-GB" sz="2800" b="1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800" b="1" i="1" dirty="0">
                            <a:latin typeface="Cambria Math" panose="02040503050406030204" pitchFamily="18" charset="0"/>
                          </a:rPr>
                          <m:t>𝒔</m:t>
                        </m:r>
                      </m:e>
                      <m:sub>
                        <m:r>
                          <a:rPr lang="en-GB" sz="2800" b="1" i="1" dirty="0" smtClean="0">
                            <a:latin typeface="Cambria Math" panose="02040503050406030204" pitchFamily="18" charset="0"/>
                          </a:rPr>
                          <m:t>𝟐</m:t>
                        </m:r>
                      </m:sub>
                    </m:sSub>
                  </m:oMath>
                </a14:m>
                <a:r>
                  <a:rPr lang="en-GB" sz="2800" dirty="0" smtClean="0"/>
                  <a:t>for player 2</a:t>
                </a:r>
              </a:p>
              <a:p>
                <a:pPr>
                  <a:buNone/>
                </a:pPr>
                <a:r>
                  <a:rPr lang="en-GB" sz="2800" b="1" dirty="0" smtClean="0"/>
                  <a:t>(2b).</a:t>
                </a:r>
                <a:r>
                  <a:rPr lang="en-GB" sz="2800" dirty="0" smtClean="0"/>
                  <a:t> Player 1 either accepts (game ends) or rejects (Play goes to period 3)</a:t>
                </a:r>
              </a:p>
              <a:p>
                <a:pPr>
                  <a:buNone/>
                </a:pPr>
                <a:r>
                  <a:rPr lang="en-GB" sz="2800" b="1" dirty="0" smtClean="0"/>
                  <a:t>(3).</a:t>
                </a:r>
                <a:r>
                  <a:rPr lang="en-GB" sz="2800" dirty="0" smtClean="0"/>
                  <a:t> Player 1 receives a share </a:t>
                </a:r>
                <a14:m>
                  <m:oMath xmlns:m="http://schemas.openxmlformats.org/officeDocument/2006/math">
                    <m:r>
                      <a:rPr lang="en-GB" sz="2800" b="1" i="1" dirty="0" smtClean="0">
                        <a:latin typeface="Cambria Math" panose="02040503050406030204" pitchFamily="18" charset="0"/>
                      </a:rPr>
                      <m:t>𝒔</m:t>
                    </m:r>
                  </m:oMath>
                </a14:m>
                <a:r>
                  <a:rPr lang="en-GB" sz="2800" dirty="0" smtClean="0"/>
                  <a:t> of the dollar, player 2 receives </a:t>
                </a:r>
                <a14:m>
                  <m:oMath xmlns:m="http://schemas.openxmlformats.org/officeDocument/2006/math">
                    <m:r>
                      <a:rPr lang="en-GB" sz="2800" b="1" i="1" dirty="0" smtClean="0">
                        <a:latin typeface="Cambria Math" panose="02040503050406030204" pitchFamily="18" charset="0"/>
                      </a:rPr>
                      <m:t>𝟏</m:t>
                    </m:r>
                    <m:r>
                      <a:rPr lang="en-GB" sz="2800" b="1" i="1" dirty="0" smtClean="0">
                        <a:latin typeface="Cambria Math" panose="02040503050406030204" pitchFamily="18" charset="0"/>
                      </a:rPr>
                      <m:t> – </m:t>
                    </m:r>
                    <m:r>
                      <a:rPr lang="en-GB" sz="2800" b="1" i="1" dirty="0" smtClean="0">
                        <a:latin typeface="Cambria Math" panose="02040503050406030204" pitchFamily="18" charset="0"/>
                      </a:rPr>
                      <m:t>𝒔</m:t>
                    </m:r>
                  </m:oMath>
                </a14:m>
                <a:r>
                  <a:rPr lang="en-GB" sz="2800" dirty="0" smtClean="0"/>
                  <a:t>.</a:t>
                </a:r>
                <a:endParaRPr lang="en-GB" sz="28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548680"/>
                <a:ext cx="8229600" cy="5577483"/>
              </a:xfrm>
              <a:blipFill rotWithShape="0">
                <a:blip r:embed="rId2"/>
                <a:stretch>
                  <a:fillRect l="-1481" t="-98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524852-CC13-4E00-AE29-4CD591DC35F0}" type="slidenum">
              <a:rPr lang="en-GB" smtClean="0"/>
              <a:pPr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78822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323528" y="908720"/>
                <a:ext cx="8568952" cy="3888432"/>
              </a:xfrm>
            </p:spPr>
            <p:txBody>
              <a:bodyPr>
                <a:normAutofit/>
              </a:bodyPr>
              <a:lstStyle/>
              <a:p>
                <a:r>
                  <a:rPr lang="en-GB" sz="2800" dirty="0" smtClean="0"/>
                  <a:t>The problem of player 1 in period 2 is a choice between </a:t>
                </a:r>
              </a:p>
              <a:p>
                <a:pPr lvl="1"/>
                <a:r>
                  <a:rPr lang="en-GB" dirty="0" smtClean="0"/>
                  <a:t>to have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b="1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1" i="1" dirty="0">
                            <a:latin typeface="Cambria Math" panose="02040503050406030204" pitchFamily="18" charset="0"/>
                          </a:rPr>
                          <m:t>𝒔</m:t>
                        </m:r>
                      </m:e>
                      <m:sub>
                        <m:r>
                          <a:rPr lang="en-GB" b="1" i="1" dirty="0" smtClean="0">
                            <a:latin typeface="Cambria Math" panose="02040503050406030204" pitchFamily="18" charset="0"/>
                          </a:rPr>
                          <m:t>𝟐</m:t>
                        </m:r>
                      </m:sub>
                    </m:sSub>
                  </m:oMath>
                </a14:m>
                <a:r>
                  <a:rPr lang="en-GB" dirty="0" smtClean="0"/>
                  <a:t> immediately or </a:t>
                </a:r>
              </a:p>
              <a:p>
                <a:pPr lvl="1"/>
                <a14:m>
                  <m:oMath xmlns:m="http://schemas.openxmlformats.org/officeDocument/2006/math">
                    <m:r>
                      <a:rPr lang="en-GB" b="1" i="1" dirty="0" smtClean="0">
                        <a:latin typeface="Cambria Math" panose="02040503050406030204" pitchFamily="18" charset="0"/>
                      </a:rPr>
                      <m:t>𝒔</m:t>
                    </m:r>
                    <m:r>
                      <a:rPr lang="en-GB" b="1" i="1" dirty="0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GB" dirty="0" smtClean="0"/>
                  <a:t>one period later.</a:t>
                </a:r>
              </a:p>
              <a:p>
                <a:pPr>
                  <a:buNone/>
                </a:pPr>
                <a:r>
                  <a:rPr lang="en-GB" sz="2800" dirty="0" smtClean="0"/>
                  <a:t>	The best response of Player 1 is to accept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800" b="1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800" b="1" i="1" dirty="0">
                            <a:latin typeface="Cambria Math" panose="02040503050406030204" pitchFamily="18" charset="0"/>
                          </a:rPr>
                          <m:t>𝒔</m:t>
                        </m:r>
                      </m:e>
                      <m:sub>
                        <m:r>
                          <a:rPr lang="en-GB" sz="2800" b="1" i="1" dirty="0" smtClean="0">
                            <a:latin typeface="Cambria Math" panose="02040503050406030204" pitchFamily="18" charset="0"/>
                          </a:rPr>
                          <m:t>𝟐</m:t>
                        </m:r>
                      </m:sub>
                    </m:sSub>
                  </m:oMath>
                </a14:m>
                <a:r>
                  <a:rPr lang="en-GB" sz="2800" dirty="0" smtClean="0"/>
                  <a:t> </a:t>
                </a:r>
              </a:p>
              <a:p>
                <a:pPr>
                  <a:buNone/>
                </a:pPr>
                <a:r>
                  <a:rPr lang="en-GB" sz="2800" dirty="0" smtClean="0"/>
                  <a:t>	if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800" b="1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800" b="1" i="1" dirty="0">
                            <a:latin typeface="Cambria Math" panose="02040503050406030204" pitchFamily="18" charset="0"/>
                          </a:rPr>
                          <m:t>𝒔</m:t>
                        </m:r>
                      </m:e>
                      <m:sub>
                        <m:r>
                          <a:rPr lang="en-GB" sz="2800" b="1" i="1" dirty="0" smtClean="0">
                            <a:latin typeface="Cambria Math" panose="02040503050406030204" pitchFamily="18" charset="0"/>
                          </a:rPr>
                          <m:t>𝟐</m:t>
                        </m:r>
                      </m:sub>
                    </m:sSub>
                    <m:r>
                      <a:rPr lang="en-GB" sz="2800" b="1" i="1" dirty="0" smtClean="0">
                        <a:latin typeface="Cambria Math" panose="02040503050406030204" pitchFamily="18" charset="0"/>
                      </a:rPr>
                      <m:t>≥ </m:t>
                    </m:r>
                    <m:r>
                      <a:rPr lang="el-GR" sz="2800" b="1" i="1" dirty="0" smtClean="0">
                        <a:latin typeface="Cambria Math" panose="02040503050406030204" pitchFamily="18" charset="0"/>
                      </a:rPr>
                      <m:t>𝜹</m:t>
                    </m:r>
                    <m:r>
                      <a:rPr lang="en-GB" sz="2800" b="1" i="1" dirty="0" smtClean="0">
                        <a:latin typeface="Cambria Math" panose="02040503050406030204" pitchFamily="18" charset="0"/>
                      </a:rPr>
                      <m:t>𝒔</m:t>
                    </m:r>
                  </m:oMath>
                </a14:m>
                <a:r>
                  <a:rPr lang="en-GB" sz="2800" dirty="0" smtClean="0"/>
                  <a:t>, otherwise reject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800" b="1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800" b="1" i="1" dirty="0">
                            <a:latin typeface="Cambria Math" panose="02040503050406030204" pitchFamily="18" charset="0"/>
                          </a:rPr>
                          <m:t>𝒔</m:t>
                        </m:r>
                      </m:e>
                      <m:sub>
                        <m:r>
                          <a:rPr lang="en-GB" sz="2800" b="1" i="1" dirty="0" smtClean="0">
                            <a:latin typeface="Cambria Math" panose="02040503050406030204" pitchFamily="18" charset="0"/>
                          </a:rPr>
                          <m:t>𝟐</m:t>
                        </m:r>
                      </m:sub>
                    </m:sSub>
                    <m:r>
                      <a:rPr lang="en-GB" sz="2800" b="1" i="1" dirty="0" smtClean="0">
                        <a:latin typeface="Cambria Math" panose="02040503050406030204" pitchFamily="18" charset="0"/>
                      </a:rPr>
                      <m:t>&lt; </m:t>
                    </m:r>
                    <m:r>
                      <a:rPr lang="el-GR" sz="2800" b="1" i="1" dirty="0" smtClean="0">
                        <a:latin typeface="Cambria Math" panose="02040503050406030204" pitchFamily="18" charset="0"/>
                      </a:rPr>
                      <m:t>𝜹</m:t>
                    </m:r>
                    <m:r>
                      <a:rPr lang="en-GB" sz="2800" b="1" i="1" dirty="0" smtClean="0">
                        <a:latin typeface="Cambria Math" panose="02040503050406030204" pitchFamily="18" charset="0"/>
                      </a:rPr>
                      <m:t>𝒔</m:t>
                    </m:r>
                  </m:oMath>
                </a14:m>
                <a:r>
                  <a:rPr lang="en-GB" sz="2800" dirty="0" smtClean="0"/>
                  <a:t>)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23528" y="908720"/>
                <a:ext cx="8568952" cy="3888432"/>
              </a:xfrm>
              <a:blipFill rotWithShape="0">
                <a:blip r:embed="rId2"/>
                <a:stretch>
                  <a:fillRect l="-1280" t="-1411" r="-192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936104"/>
          </a:xfrm>
        </p:spPr>
        <p:txBody>
          <a:bodyPr>
            <a:normAutofit/>
          </a:bodyPr>
          <a:lstStyle/>
          <a:p>
            <a:r>
              <a:rPr lang="en-GB" sz="2800" b="1" dirty="0" smtClean="0"/>
              <a:t>Solution by backwards-induction</a:t>
            </a:r>
            <a:endParaRPr lang="en-GB" sz="2800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524852-CC13-4E00-AE29-4CD591DC35F0}" type="slidenum">
              <a:rPr lang="en-GB" smtClean="0"/>
              <a:pPr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447932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323528" y="908720"/>
                <a:ext cx="8568952" cy="5616624"/>
              </a:xfrm>
            </p:spPr>
            <p:txBody>
              <a:bodyPr>
                <a:normAutofit/>
              </a:bodyPr>
              <a:lstStyle/>
              <a:p>
                <a:r>
                  <a:rPr lang="en-GB" sz="2800" dirty="0" smtClean="0"/>
                  <a:t>The problem of Player 2 in period 2 is a choice between:</a:t>
                </a:r>
              </a:p>
              <a:p>
                <a:pPr lvl="1"/>
                <a:r>
                  <a:rPr lang="en-GB" dirty="0" smtClean="0"/>
                  <a:t>to offer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b="1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1" i="1" dirty="0">
                            <a:latin typeface="Cambria Math" panose="02040503050406030204" pitchFamily="18" charset="0"/>
                          </a:rPr>
                          <m:t>𝒔</m:t>
                        </m:r>
                      </m:e>
                      <m:sub>
                        <m:r>
                          <a:rPr lang="en-GB" b="1" i="1" dirty="0" smtClean="0">
                            <a:latin typeface="Cambria Math" panose="02040503050406030204" pitchFamily="18" charset="0"/>
                          </a:rPr>
                          <m:t>𝟐</m:t>
                        </m:r>
                      </m:sub>
                    </m:sSub>
                    <m:r>
                      <a:rPr lang="en-GB" b="1" i="1" dirty="0" smtClean="0">
                        <a:latin typeface="Cambria Math" panose="02040503050406030204" pitchFamily="18" charset="0"/>
                      </a:rPr>
                      <m:t>= </m:t>
                    </m:r>
                    <m:r>
                      <a:rPr lang="el-GR" b="1" i="1" dirty="0" smtClean="0">
                        <a:latin typeface="Cambria Math" panose="02040503050406030204" pitchFamily="18" charset="0"/>
                      </a:rPr>
                      <m:t>𝜹</m:t>
                    </m:r>
                    <m:r>
                      <a:rPr lang="en-GB" b="1" i="1" dirty="0" smtClean="0">
                        <a:latin typeface="Cambria Math" panose="02040503050406030204" pitchFamily="18" charset="0"/>
                      </a:rPr>
                      <m:t>𝒔</m:t>
                    </m:r>
                  </m:oMath>
                </a14:m>
                <a:r>
                  <a:rPr lang="en-GB" b="1" dirty="0" smtClean="0"/>
                  <a:t>  </a:t>
                </a:r>
                <a:r>
                  <a:rPr lang="en-GB" dirty="0" smtClean="0"/>
                  <a:t>(player 1 accepts) and receive immediately  </a:t>
                </a:r>
                <a14:m>
                  <m:oMath xmlns:m="http://schemas.openxmlformats.org/officeDocument/2006/math">
                    <m:r>
                      <a:rPr lang="en-GB" b="1" i="1" dirty="0" smtClean="0">
                        <a:latin typeface="Cambria Math" panose="02040503050406030204" pitchFamily="18" charset="0"/>
                      </a:rPr>
                      <m:t>𝟏</m:t>
                    </m:r>
                    <m:r>
                      <a:rPr lang="en-GB" b="1" i="1" dirty="0" smtClean="0">
                        <a:latin typeface="Cambria Math" panose="02040503050406030204" pitchFamily="18" charset="0"/>
                      </a:rPr>
                      <m:t> – </m:t>
                    </m:r>
                    <m:r>
                      <a:rPr lang="el-GR" b="1" i="1" dirty="0" smtClean="0">
                        <a:latin typeface="Cambria Math" panose="02040503050406030204" pitchFamily="18" charset="0"/>
                      </a:rPr>
                      <m:t>𝜹</m:t>
                    </m:r>
                    <m:r>
                      <a:rPr lang="en-GB" b="1" i="1" dirty="0" smtClean="0">
                        <a:latin typeface="Cambria Math" panose="02040503050406030204" pitchFamily="18" charset="0"/>
                      </a:rPr>
                      <m:t>𝒔</m:t>
                    </m:r>
                  </m:oMath>
                </a14:m>
                <a:r>
                  <a:rPr lang="en-GB" dirty="0" smtClean="0"/>
                  <a:t> or</a:t>
                </a:r>
              </a:p>
              <a:p>
                <a:pPr lvl="1"/>
                <a:r>
                  <a:rPr lang="en-GB" dirty="0" smtClean="0"/>
                  <a:t>to offer less (player 1 rejects) and receive  </a:t>
                </a:r>
                <a14:m>
                  <m:oMath xmlns:m="http://schemas.openxmlformats.org/officeDocument/2006/math">
                    <m:r>
                      <a:rPr lang="en-GB" i="1" dirty="0" smtClean="0">
                        <a:latin typeface="Cambria Math" panose="02040503050406030204" pitchFamily="18" charset="0"/>
                      </a:rPr>
                      <m:t>1 – </m:t>
                    </m:r>
                    <m:r>
                      <a:rPr lang="en-GB" i="1" dirty="0" smtClean="0">
                        <a:latin typeface="Cambria Math" panose="02040503050406030204" pitchFamily="18" charset="0"/>
                      </a:rPr>
                      <m:t>𝑠</m:t>
                    </m:r>
                  </m:oMath>
                </a14:m>
                <a:r>
                  <a:rPr lang="en-GB" dirty="0" smtClean="0"/>
                  <a:t> one period later</a:t>
                </a:r>
              </a:p>
              <a:p>
                <a:pPr>
                  <a:buNone/>
                </a:pPr>
                <a:r>
                  <a:rPr lang="en-GB" sz="2800" dirty="0" smtClean="0"/>
                  <a:t>	The best response of Player 2 is to propose </a:t>
                </a:r>
              </a:p>
              <a:p>
                <a:pPr>
                  <a:buNone/>
                </a:pPr>
                <a:r>
                  <a:rPr lang="en-GB" sz="2800" dirty="0" smtClean="0"/>
                  <a:t>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800" b="1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800" b="1" i="1" dirty="0">
                            <a:latin typeface="Cambria Math" panose="02040503050406030204" pitchFamily="18" charset="0"/>
                          </a:rPr>
                          <m:t>𝒔</m:t>
                        </m:r>
                      </m:e>
                      <m:sub>
                        <m:r>
                          <a:rPr lang="en-GB" sz="2800" b="1" i="1" dirty="0" smtClean="0">
                            <a:latin typeface="Cambria Math" panose="02040503050406030204" pitchFamily="18" charset="0"/>
                          </a:rPr>
                          <m:t>𝟐</m:t>
                        </m:r>
                      </m:sub>
                    </m:sSub>
                    <m:r>
                      <a:rPr lang="en-GB" sz="2800" b="1" i="1" dirty="0" smtClean="0">
                        <a:latin typeface="Cambria Math" panose="02040503050406030204" pitchFamily="18" charset="0"/>
                      </a:rPr>
                      <m:t>= </m:t>
                    </m:r>
                    <m:r>
                      <a:rPr lang="el-GR" sz="2800" b="1" i="1" dirty="0" smtClean="0">
                        <a:latin typeface="Cambria Math" panose="02040503050406030204" pitchFamily="18" charset="0"/>
                      </a:rPr>
                      <m:t>𝜹</m:t>
                    </m:r>
                    <m:r>
                      <a:rPr lang="en-GB" sz="2800" b="1" i="1" dirty="0" smtClean="0">
                        <a:latin typeface="Cambria Math" panose="02040503050406030204" pitchFamily="18" charset="0"/>
                      </a:rPr>
                      <m:t>𝒔</m:t>
                    </m:r>
                  </m:oMath>
                </a14:m>
                <a:r>
                  <a:rPr lang="en-GB" sz="2800" dirty="0" smtClean="0"/>
                  <a:t>, because </a:t>
                </a:r>
                <a14:m>
                  <m:oMath xmlns:m="http://schemas.openxmlformats.org/officeDocument/2006/math">
                    <m:r>
                      <a:rPr lang="en-GB" sz="2800" b="1" i="1" dirty="0" smtClean="0">
                        <a:latin typeface="Cambria Math" panose="02040503050406030204" pitchFamily="18" charset="0"/>
                      </a:rPr>
                      <m:t>𝟏</m:t>
                    </m:r>
                    <m:r>
                      <a:rPr lang="en-GB" sz="2800" b="1" i="1" dirty="0" smtClean="0">
                        <a:latin typeface="Cambria Math" panose="02040503050406030204" pitchFamily="18" charset="0"/>
                      </a:rPr>
                      <m:t> – </m:t>
                    </m:r>
                    <m:r>
                      <a:rPr lang="el-GR" sz="2800" b="1" i="1" dirty="0" smtClean="0">
                        <a:latin typeface="Cambria Math" panose="02040503050406030204" pitchFamily="18" charset="0"/>
                      </a:rPr>
                      <m:t>𝜹</m:t>
                    </m:r>
                    <m:r>
                      <a:rPr lang="en-GB" sz="2800" b="1" i="1" dirty="0" smtClean="0">
                        <a:latin typeface="Cambria Math" panose="02040503050406030204" pitchFamily="18" charset="0"/>
                      </a:rPr>
                      <m:t>𝒔</m:t>
                    </m:r>
                    <m:r>
                      <a:rPr lang="en-GB" sz="2800" b="1" i="1" dirty="0" smtClean="0">
                        <a:latin typeface="Cambria Math" panose="02040503050406030204" pitchFamily="18" charset="0"/>
                      </a:rPr>
                      <m:t> &gt; </m:t>
                    </m:r>
                    <m:r>
                      <a:rPr lang="el-GR" sz="2800" b="1" i="1" dirty="0" smtClean="0">
                        <a:latin typeface="Cambria Math" panose="02040503050406030204" pitchFamily="18" charset="0"/>
                      </a:rPr>
                      <m:t>𝜹</m:t>
                    </m:r>
                    <m:r>
                      <a:rPr lang="en-GB" sz="2800" b="1" i="1" dirty="0" smtClean="0">
                        <a:latin typeface="Cambria Math" panose="02040503050406030204" pitchFamily="18" charset="0"/>
                      </a:rPr>
                      <m:t> (</m:t>
                    </m:r>
                    <m:r>
                      <a:rPr lang="en-GB" sz="2800" b="1" i="1" dirty="0" smtClean="0">
                        <a:latin typeface="Cambria Math" panose="02040503050406030204" pitchFamily="18" charset="0"/>
                      </a:rPr>
                      <m:t>𝟏</m:t>
                    </m:r>
                    <m:r>
                      <a:rPr lang="en-GB" sz="2800" b="1" i="1" dirty="0" smtClean="0">
                        <a:latin typeface="Cambria Math" panose="02040503050406030204" pitchFamily="18" charset="0"/>
                      </a:rPr>
                      <m:t> – </m:t>
                    </m:r>
                    <m:r>
                      <a:rPr lang="en-GB" sz="2800" b="1" i="1" dirty="0" smtClean="0">
                        <a:latin typeface="Cambria Math" panose="02040503050406030204" pitchFamily="18" charset="0"/>
                      </a:rPr>
                      <m:t>𝒔</m:t>
                    </m:r>
                    <m:r>
                      <a:rPr lang="en-GB" sz="2800" b="1" i="1" dirty="0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GB" sz="2800" b="1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23528" y="908720"/>
                <a:ext cx="8568952" cy="5616624"/>
              </a:xfrm>
              <a:blipFill rotWithShape="0">
                <a:blip r:embed="rId2"/>
                <a:stretch>
                  <a:fillRect l="-1280" t="-977" r="-56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524852-CC13-4E00-AE29-4CD591DC35F0}" type="slidenum">
              <a:rPr lang="en-GB" smtClean="0"/>
              <a:pPr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12700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bldLvl="2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67544" y="764704"/>
                <a:ext cx="8229600" cy="4525963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en-GB" sz="2800" dirty="0" smtClean="0"/>
                  <a:t>The payoff of firm 1 is:</a:t>
                </a:r>
              </a:p>
              <a:p>
                <a:pPr algn="ctr">
                  <a:buNone/>
                </a:pPr>
                <a:r>
                  <a:rPr lang="en-GB" sz="2800" dirty="0" smtClean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800" i="1" dirty="0" smtClean="0">
                            <a:latin typeface="Cambria Math" panose="02040503050406030204" pitchFamily="18" charset="0"/>
                            <a:sym typeface="Mathematica1"/>
                          </a:rPr>
                        </m:ctrlPr>
                      </m:sSubPr>
                      <m:e>
                        <m:r>
                          <a:rPr lang="en-GB" sz="280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Mathematica1"/>
                          </a:rPr>
                          <m:t>𝜋</m:t>
                        </m:r>
                      </m:e>
                      <m:sub>
                        <m:r>
                          <a:rPr lang="en-GB" sz="2800" b="0" i="1" dirty="0" smtClean="0">
                            <a:latin typeface="Cambria Math" panose="02040503050406030204" pitchFamily="18" charset="0"/>
                            <a:sym typeface="Mathematica1"/>
                          </a:rPr>
                          <m:t>1</m:t>
                        </m:r>
                      </m:sub>
                    </m:sSub>
                    <m:r>
                      <a:rPr lang="en-GB" sz="2800" i="1" dirty="0" smtClean="0">
                        <a:latin typeface="Cambria Math" panose="02040503050406030204" pitchFamily="18" charset="0"/>
                        <a:sym typeface="Mathematica1"/>
                      </a:rPr>
                      <m:t>(</m:t>
                    </m:r>
                    <m:r>
                      <a:rPr lang="en-GB" sz="2800" i="1" dirty="0" smtClean="0">
                        <a:latin typeface="Cambria Math" panose="02040503050406030204" pitchFamily="18" charset="0"/>
                        <a:sym typeface="Mathematica1"/>
                      </a:rPr>
                      <m:t>𝑞</m:t>
                    </m:r>
                    <m:r>
                      <a:rPr lang="en-GB" sz="2800" i="1" baseline="-25000" dirty="0" smtClean="0">
                        <a:latin typeface="Cambria Math" panose="02040503050406030204" pitchFamily="18" charset="0"/>
                        <a:sym typeface="Mathematica1"/>
                      </a:rPr>
                      <m:t>1</m:t>
                    </m:r>
                    <m:r>
                      <a:rPr lang="en-GB" sz="2800" i="1" dirty="0" smtClean="0">
                        <a:latin typeface="Cambria Math" panose="02040503050406030204" pitchFamily="18" charset="0"/>
                        <a:sym typeface="Mathematica1"/>
                      </a:rPr>
                      <m:t>, </m:t>
                    </m:r>
                    <m:r>
                      <a:rPr lang="en-GB" sz="2800" i="1" dirty="0" smtClean="0">
                        <a:latin typeface="Cambria Math" panose="02040503050406030204" pitchFamily="18" charset="0"/>
                        <a:sym typeface="Mathematica1"/>
                      </a:rPr>
                      <m:t>𝑞</m:t>
                    </m:r>
                    <m:r>
                      <a:rPr lang="en-GB" sz="2800" i="1" baseline="-25000" dirty="0" smtClean="0">
                        <a:latin typeface="Cambria Math" panose="02040503050406030204" pitchFamily="18" charset="0"/>
                        <a:sym typeface="Mathematica1"/>
                      </a:rPr>
                      <m:t>2</m:t>
                    </m:r>
                    <m:r>
                      <a:rPr lang="en-GB" sz="2800" i="1" dirty="0" smtClean="0">
                        <a:latin typeface="Cambria Math" panose="02040503050406030204" pitchFamily="18" charset="0"/>
                        <a:sym typeface="Mathematica1"/>
                      </a:rPr>
                      <m:t>) = </m:t>
                    </m:r>
                    <m:r>
                      <a:rPr lang="en-GB" sz="2800" i="1" dirty="0" smtClean="0">
                        <a:latin typeface="Cambria Math" panose="02040503050406030204" pitchFamily="18" charset="0"/>
                        <a:sym typeface="Mathematica1"/>
                      </a:rPr>
                      <m:t>𝑞</m:t>
                    </m:r>
                    <m:r>
                      <a:rPr lang="en-GB" sz="2800" i="1" baseline="-25000" dirty="0" smtClean="0">
                        <a:latin typeface="Cambria Math" panose="02040503050406030204" pitchFamily="18" charset="0"/>
                        <a:sym typeface="Mathematica1"/>
                      </a:rPr>
                      <m:t>1</m:t>
                    </m:r>
                    <m:r>
                      <a:rPr lang="en-GB" sz="2800" i="1" dirty="0" smtClean="0">
                        <a:latin typeface="Cambria Math" panose="02040503050406030204" pitchFamily="18" charset="0"/>
                        <a:sym typeface="Mathematica1"/>
                      </a:rPr>
                      <m:t> (</m:t>
                    </m:r>
                    <m:r>
                      <a:rPr lang="en-GB" sz="2800" i="1" dirty="0" smtClean="0">
                        <a:latin typeface="Cambria Math" panose="02040503050406030204" pitchFamily="18" charset="0"/>
                        <a:sym typeface="Mathematica1"/>
                      </a:rPr>
                      <m:t>𝑃</m:t>
                    </m:r>
                    <m:r>
                      <a:rPr lang="en-GB" sz="2800" i="1" dirty="0" smtClean="0">
                        <a:latin typeface="Cambria Math" panose="02040503050406030204" pitchFamily="18" charset="0"/>
                        <a:sym typeface="Mathematica1"/>
                      </a:rPr>
                      <m:t>(</m:t>
                    </m:r>
                    <m:r>
                      <a:rPr lang="en-GB" sz="2800" i="1" dirty="0" smtClean="0">
                        <a:latin typeface="Cambria Math" panose="02040503050406030204" pitchFamily="18" charset="0"/>
                        <a:sym typeface="Mathematica1"/>
                      </a:rPr>
                      <m:t>𝑄</m:t>
                    </m:r>
                    <m:r>
                      <a:rPr lang="en-GB" sz="2800" i="1" dirty="0" smtClean="0">
                        <a:latin typeface="Cambria Math" panose="02040503050406030204" pitchFamily="18" charset="0"/>
                        <a:sym typeface="Mathematica1"/>
                      </a:rPr>
                      <m:t>) – </m:t>
                    </m:r>
                    <m:r>
                      <a:rPr lang="en-GB" sz="2800" i="1" dirty="0" smtClean="0">
                        <a:latin typeface="Cambria Math" panose="02040503050406030204" pitchFamily="18" charset="0"/>
                        <a:sym typeface="Mathematica1"/>
                      </a:rPr>
                      <m:t>𝑐</m:t>
                    </m:r>
                    <m:r>
                      <a:rPr lang="en-GB" sz="2800" i="1" dirty="0" smtClean="0">
                        <a:latin typeface="Cambria Math" panose="02040503050406030204" pitchFamily="18" charset="0"/>
                        <a:sym typeface="Mathematica1"/>
                      </a:rPr>
                      <m:t>)</m:t>
                    </m:r>
                  </m:oMath>
                </a14:m>
                <a:endParaRPr lang="en-GB" sz="2800" dirty="0" smtClean="0">
                  <a:sym typeface="Mathematica1"/>
                </a:endParaRPr>
              </a:p>
              <a:p>
                <a:pPr marL="0" indent="0">
                  <a:buNone/>
                </a:pPr>
                <a:r>
                  <a:rPr lang="en-GB" sz="2800" dirty="0" smtClean="0"/>
                  <a:t>The payoff of firm 2 is:</a:t>
                </a:r>
              </a:p>
              <a:p>
                <a:pPr algn="ctr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800" i="1" dirty="0"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Mathematica1"/>
                        </a:rPr>
                        <m:t>𝜋</m:t>
                      </m:r>
                      <m:r>
                        <a:rPr lang="en-GB" sz="2800" i="1" baseline="-25000" dirty="0" smtClean="0">
                          <a:latin typeface="Cambria Math" panose="02040503050406030204" pitchFamily="18" charset="0"/>
                          <a:sym typeface="Mathematica1"/>
                        </a:rPr>
                        <m:t>2</m:t>
                      </m:r>
                      <m:r>
                        <a:rPr lang="en-GB" sz="2800" i="1" dirty="0" smtClean="0">
                          <a:latin typeface="Cambria Math" panose="02040503050406030204" pitchFamily="18" charset="0"/>
                          <a:sym typeface="Mathematica1"/>
                        </a:rPr>
                        <m:t>(</m:t>
                      </m:r>
                      <m:r>
                        <a:rPr lang="en-GB" sz="2800" i="1" dirty="0" smtClean="0">
                          <a:latin typeface="Cambria Math" panose="02040503050406030204" pitchFamily="18" charset="0"/>
                          <a:sym typeface="Mathematica1"/>
                        </a:rPr>
                        <m:t>𝑞</m:t>
                      </m:r>
                      <m:r>
                        <a:rPr lang="en-GB" sz="2800" i="1" baseline="-25000" dirty="0" smtClean="0">
                          <a:latin typeface="Cambria Math" panose="02040503050406030204" pitchFamily="18" charset="0"/>
                          <a:sym typeface="Mathematica1"/>
                        </a:rPr>
                        <m:t>1</m:t>
                      </m:r>
                      <m:r>
                        <a:rPr lang="en-GB" sz="2800" i="1" dirty="0" smtClean="0">
                          <a:latin typeface="Cambria Math" panose="02040503050406030204" pitchFamily="18" charset="0"/>
                          <a:sym typeface="Mathematica1"/>
                        </a:rPr>
                        <m:t>, </m:t>
                      </m:r>
                      <m:r>
                        <a:rPr lang="en-GB" sz="2800" i="1" dirty="0" smtClean="0">
                          <a:latin typeface="Cambria Math" panose="02040503050406030204" pitchFamily="18" charset="0"/>
                          <a:sym typeface="Mathematica1"/>
                        </a:rPr>
                        <m:t>𝑞</m:t>
                      </m:r>
                      <m:r>
                        <a:rPr lang="en-GB" sz="2800" i="1" baseline="-25000" dirty="0" smtClean="0">
                          <a:latin typeface="Cambria Math" panose="02040503050406030204" pitchFamily="18" charset="0"/>
                          <a:sym typeface="Mathematica1"/>
                        </a:rPr>
                        <m:t>2</m:t>
                      </m:r>
                      <m:r>
                        <a:rPr lang="en-GB" sz="2800" i="1" dirty="0" smtClean="0">
                          <a:latin typeface="Cambria Math" panose="02040503050406030204" pitchFamily="18" charset="0"/>
                          <a:sym typeface="Mathematica1"/>
                        </a:rPr>
                        <m:t>) = </m:t>
                      </m:r>
                      <m:r>
                        <a:rPr lang="en-GB" sz="2800" i="1" dirty="0" smtClean="0">
                          <a:latin typeface="Cambria Math" panose="02040503050406030204" pitchFamily="18" charset="0"/>
                          <a:sym typeface="Mathematica1"/>
                        </a:rPr>
                        <m:t>𝑞</m:t>
                      </m:r>
                      <m:r>
                        <a:rPr lang="en-GB" sz="2800" i="1" baseline="-25000" dirty="0" smtClean="0">
                          <a:latin typeface="Cambria Math" panose="02040503050406030204" pitchFamily="18" charset="0"/>
                          <a:sym typeface="Mathematica1"/>
                        </a:rPr>
                        <m:t>2</m:t>
                      </m:r>
                      <m:r>
                        <a:rPr lang="en-GB" sz="2800" i="1" dirty="0" smtClean="0">
                          <a:latin typeface="Cambria Math" panose="02040503050406030204" pitchFamily="18" charset="0"/>
                          <a:sym typeface="Mathematica1"/>
                        </a:rPr>
                        <m:t> (</m:t>
                      </m:r>
                      <m:r>
                        <a:rPr lang="en-GB" sz="2800" i="1" dirty="0" smtClean="0">
                          <a:latin typeface="Cambria Math" panose="02040503050406030204" pitchFamily="18" charset="0"/>
                          <a:sym typeface="Mathematica1"/>
                        </a:rPr>
                        <m:t>𝑃</m:t>
                      </m:r>
                      <m:r>
                        <a:rPr lang="en-GB" sz="2800" i="1" dirty="0" smtClean="0">
                          <a:latin typeface="Cambria Math" panose="02040503050406030204" pitchFamily="18" charset="0"/>
                          <a:sym typeface="Mathematica1"/>
                        </a:rPr>
                        <m:t>(</m:t>
                      </m:r>
                      <m:r>
                        <a:rPr lang="en-GB" sz="2800" i="1" dirty="0" smtClean="0">
                          <a:latin typeface="Cambria Math" panose="02040503050406030204" pitchFamily="18" charset="0"/>
                          <a:sym typeface="Mathematica1"/>
                        </a:rPr>
                        <m:t>𝑄</m:t>
                      </m:r>
                      <m:r>
                        <a:rPr lang="en-GB" sz="2800" i="1" dirty="0" smtClean="0">
                          <a:latin typeface="Cambria Math" panose="02040503050406030204" pitchFamily="18" charset="0"/>
                          <a:sym typeface="Mathematica1"/>
                        </a:rPr>
                        <m:t>) – </m:t>
                      </m:r>
                      <m:r>
                        <a:rPr lang="en-GB" sz="2800" i="1" dirty="0" smtClean="0">
                          <a:latin typeface="Cambria Math" panose="02040503050406030204" pitchFamily="18" charset="0"/>
                          <a:sym typeface="Mathematica1"/>
                        </a:rPr>
                        <m:t>𝑐</m:t>
                      </m:r>
                      <m:r>
                        <a:rPr lang="en-GB" sz="2800" i="1" dirty="0" smtClean="0">
                          <a:latin typeface="Cambria Math" panose="02040503050406030204" pitchFamily="18" charset="0"/>
                          <a:sym typeface="Mathematica1"/>
                        </a:rPr>
                        <m:t>)</m:t>
                      </m:r>
                    </m:oMath>
                  </m:oMathPara>
                </a14:m>
                <a:endParaRPr lang="en-GB" sz="2800" dirty="0" smtClean="0">
                  <a:sym typeface="Mathematica1"/>
                </a:endParaRPr>
              </a:p>
              <a:p>
                <a:pPr algn="just">
                  <a:buNone/>
                </a:pPr>
                <a:r>
                  <a:rPr lang="en-GB" sz="2800" dirty="0" smtClean="0">
                    <a:sym typeface="Mathematica1"/>
                  </a:rPr>
                  <a:t>where </a:t>
                </a:r>
              </a:p>
              <a:p>
                <a:pPr algn="just">
                  <a:buNone/>
                </a:pPr>
                <a14:m>
                  <m:oMath xmlns:m="http://schemas.openxmlformats.org/officeDocument/2006/math">
                    <m:r>
                      <a:rPr lang="en-GB" sz="2800" i="1" dirty="0" smtClean="0">
                        <a:latin typeface="Cambria Math" panose="02040503050406030204" pitchFamily="18" charset="0"/>
                        <a:sym typeface="Mathematica1"/>
                      </a:rPr>
                      <m:t>𝑃</m:t>
                    </m:r>
                    <m:r>
                      <a:rPr lang="en-GB" sz="2800" i="1" dirty="0" smtClean="0">
                        <a:latin typeface="Cambria Math" panose="02040503050406030204" pitchFamily="18" charset="0"/>
                        <a:sym typeface="Mathematica1"/>
                      </a:rPr>
                      <m:t>(</m:t>
                    </m:r>
                    <m:r>
                      <a:rPr lang="en-GB" sz="2800" i="1" dirty="0" smtClean="0">
                        <a:latin typeface="Cambria Math" panose="02040503050406030204" pitchFamily="18" charset="0"/>
                        <a:sym typeface="Mathematica1"/>
                      </a:rPr>
                      <m:t>𝑄</m:t>
                    </m:r>
                    <m:r>
                      <a:rPr lang="en-GB" sz="2800" i="1" dirty="0" smtClean="0">
                        <a:latin typeface="Cambria Math" panose="02040503050406030204" pitchFamily="18" charset="0"/>
                        <a:sym typeface="Mathematica1"/>
                      </a:rPr>
                      <m:t>) = </m:t>
                    </m:r>
                    <m:r>
                      <a:rPr lang="en-GB" sz="2800" i="1" dirty="0" smtClean="0">
                        <a:latin typeface="Cambria Math" panose="02040503050406030204" pitchFamily="18" charset="0"/>
                        <a:sym typeface="Mathematica1"/>
                      </a:rPr>
                      <m:t>𝑎</m:t>
                    </m:r>
                    <m:r>
                      <a:rPr lang="en-GB" sz="2800" i="1" dirty="0" smtClean="0">
                        <a:latin typeface="Cambria Math" panose="02040503050406030204" pitchFamily="18" charset="0"/>
                        <a:sym typeface="Mathematica1"/>
                      </a:rPr>
                      <m:t> – </m:t>
                    </m:r>
                    <m:r>
                      <a:rPr lang="en-GB" sz="2800" i="1" dirty="0" smtClean="0">
                        <a:latin typeface="Cambria Math" panose="02040503050406030204" pitchFamily="18" charset="0"/>
                        <a:sym typeface="Mathematica1"/>
                      </a:rPr>
                      <m:t>𝑄</m:t>
                    </m:r>
                  </m:oMath>
                </a14:m>
                <a:r>
                  <a:rPr lang="en-GB" sz="2800" dirty="0" smtClean="0">
                    <a:sym typeface="Mathematica1"/>
                  </a:rPr>
                  <a:t> is the inverse demand function and </a:t>
                </a:r>
              </a:p>
              <a:p>
                <a:pPr algn="just">
                  <a:buNone/>
                </a:pPr>
                <a14:m>
                  <m:oMath xmlns:m="http://schemas.openxmlformats.org/officeDocument/2006/math">
                    <m:r>
                      <a:rPr lang="en-GB" sz="2800" i="1" dirty="0" smtClean="0">
                        <a:latin typeface="Cambria Math" panose="02040503050406030204" pitchFamily="18" charset="0"/>
                        <a:sym typeface="Mathematica1"/>
                      </a:rPr>
                      <m:t>𝑄</m:t>
                    </m:r>
                    <m:r>
                      <a:rPr lang="en-GB" sz="2800" i="1" dirty="0" smtClean="0">
                        <a:latin typeface="Cambria Math" panose="02040503050406030204" pitchFamily="18" charset="0"/>
                        <a:sym typeface="Mathematica1"/>
                      </a:rPr>
                      <m:t> = </m:t>
                    </m:r>
                    <m:r>
                      <a:rPr lang="en-GB" sz="2800" i="1" dirty="0" smtClean="0">
                        <a:latin typeface="Cambria Math" panose="02040503050406030204" pitchFamily="18" charset="0"/>
                        <a:sym typeface="Mathematica1"/>
                      </a:rPr>
                      <m:t>𝑞</m:t>
                    </m:r>
                    <m:r>
                      <a:rPr lang="en-GB" sz="2800" i="1" baseline="-25000" dirty="0" smtClean="0">
                        <a:latin typeface="Cambria Math" panose="02040503050406030204" pitchFamily="18" charset="0"/>
                        <a:sym typeface="Mathematica1"/>
                      </a:rPr>
                      <m:t>1</m:t>
                    </m:r>
                    <m:r>
                      <a:rPr lang="en-GB" sz="2800" i="1" dirty="0" smtClean="0">
                        <a:latin typeface="Cambria Math" panose="02040503050406030204" pitchFamily="18" charset="0"/>
                        <a:sym typeface="Mathematica1"/>
                      </a:rPr>
                      <m:t>+ </m:t>
                    </m:r>
                    <m:r>
                      <a:rPr lang="en-GB" sz="2800" i="1" dirty="0" smtClean="0">
                        <a:latin typeface="Cambria Math" panose="02040503050406030204" pitchFamily="18" charset="0"/>
                        <a:sym typeface="Mathematica1"/>
                      </a:rPr>
                      <m:t>𝑞</m:t>
                    </m:r>
                    <m:r>
                      <a:rPr lang="en-GB" sz="2800" i="1" baseline="-25000" dirty="0" smtClean="0">
                        <a:latin typeface="Cambria Math" panose="02040503050406030204" pitchFamily="18" charset="0"/>
                        <a:sym typeface="Mathematica1"/>
                      </a:rPr>
                      <m:t>2</m:t>
                    </m:r>
                  </m:oMath>
                </a14:m>
                <a:r>
                  <a:rPr lang="en-GB" sz="2800" baseline="-25000" dirty="0" smtClean="0">
                    <a:sym typeface="Mathematica1"/>
                  </a:rPr>
                  <a:t> </a:t>
                </a:r>
              </a:p>
              <a:p>
                <a:pPr algn="just">
                  <a:buNone/>
                </a:pPr>
                <a:endParaRPr lang="en-GB" sz="2800" baseline="-25000" dirty="0">
                  <a:sym typeface="Mathematica1"/>
                </a:endParaRPr>
              </a:p>
              <a:p>
                <a:pPr algn="ctr">
                  <a:buNone/>
                </a:pPr>
                <a:endParaRPr lang="en-GB" sz="28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67544" y="764704"/>
                <a:ext cx="8229600" cy="4525963"/>
              </a:xfrm>
              <a:blipFill rotWithShape="0">
                <a:blip r:embed="rId2"/>
                <a:stretch>
                  <a:fillRect l="-1556" t="-121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524852-CC13-4E00-AE29-4CD591DC35F0}" type="slidenum">
              <a:rPr lang="en-GB" smtClean="0"/>
              <a:pPr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698200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179512" y="1412776"/>
                <a:ext cx="8568952" cy="4176464"/>
              </a:xfrm>
            </p:spPr>
            <p:txBody>
              <a:bodyPr>
                <a:normAutofit/>
              </a:bodyPr>
              <a:lstStyle/>
              <a:p>
                <a:r>
                  <a:rPr lang="en-GB" sz="2800" dirty="0" smtClean="0"/>
                  <a:t>The problem of player 2 in period 1 is a choice between:</a:t>
                </a:r>
              </a:p>
              <a:p>
                <a:pPr lvl="1"/>
                <a:r>
                  <a:rPr lang="en-GB" dirty="0" smtClean="0"/>
                  <a:t>To accept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b="1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1" i="1" dirty="0">
                            <a:latin typeface="Cambria Math" panose="02040503050406030204" pitchFamily="18" charset="0"/>
                          </a:rPr>
                          <m:t>𝒔</m:t>
                        </m:r>
                      </m:e>
                      <m:sub>
                        <m:r>
                          <a:rPr lang="en-GB" b="1" i="1" dirty="0">
                            <a:latin typeface="Cambria Math" panose="02040503050406030204" pitchFamily="18" charset="0"/>
                          </a:rPr>
                          <m:t>𝟏</m:t>
                        </m:r>
                      </m:sub>
                    </m:sSub>
                  </m:oMath>
                </a14:m>
                <a:r>
                  <a:rPr lang="en-GB" dirty="0" smtClean="0"/>
                  <a:t> and receive </a:t>
                </a:r>
                <a14:m>
                  <m:oMath xmlns:m="http://schemas.openxmlformats.org/officeDocument/2006/math">
                    <m:r>
                      <a:rPr lang="en-GB" b="1" i="1" dirty="0" smtClean="0">
                        <a:latin typeface="Cambria Math" panose="02040503050406030204" pitchFamily="18" charset="0"/>
                      </a:rPr>
                      <m:t>𝟏</m:t>
                    </m:r>
                    <m:r>
                      <a:rPr lang="en-GB" b="1" i="1" dirty="0" smtClean="0">
                        <a:latin typeface="Cambria Math" panose="02040503050406030204" pitchFamily="18" charset="0"/>
                      </a:rPr>
                      <m:t> –</m:t>
                    </m:r>
                    <m:sSub>
                      <m:sSubPr>
                        <m:ctrlPr>
                          <a:rPr lang="en-GB" b="1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1" i="1" dirty="0">
                            <a:latin typeface="Cambria Math" panose="02040503050406030204" pitchFamily="18" charset="0"/>
                          </a:rPr>
                          <m:t>𝒔</m:t>
                        </m:r>
                      </m:e>
                      <m:sub>
                        <m:r>
                          <a:rPr lang="en-GB" b="1" i="1" dirty="0">
                            <a:latin typeface="Cambria Math" panose="02040503050406030204" pitchFamily="18" charset="0"/>
                          </a:rPr>
                          <m:t>𝟏</m:t>
                        </m:r>
                      </m:sub>
                    </m:sSub>
                  </m:oMath>
                </a14:m>
                <a:r>
                  <a:rPr lang="en-GB" dirty="0" smtClean="0"/>
                  <a:t>immediately</a:t>
                </a:r>
              </a:p>
              <a:p>
                <a:pPr lvl="1"/>
                <a:r>
                  <a:rPr lang="en-GB" dirty="0" smtClean="0"/>
                  <a:t>To reject and receive </a:t>
                </a:r>
                <a14:m>
                  <m:oMath xmlns:m="http://schemas.openxmlformats.org/officeDocument/2006/math">
                    <m:r>
                      <a:rPr lang="en-GB" b="1" i="1" dirty="0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GB" b="1" i="1" dirty="0" smtClean="0">
                        <a:latin typeface="Cambria Math" panose="02040503050406030204" pitchFamily="18" charset="0"/>
                      </a:rPr>
                      <m:t>𝟏</m:t>
                    </m:r>
                    <m:r>
                      <a:rPr lang="en-GB" b="1" i="1" dirty="0" smtClean="0">
                        <a:latin typeface="Cambria Math" panose="02040503050406030204" pitchFamily="18" charset="0"/>
                      </a:rPr>
                      <m:t> – </m:t>
                    </m:r>
                    <m:r>
                      <a:rPr lang="el-GR" b="1" i="1" dirty="0" smtClean="0">
                        <a:latin typeface="Cambria Math" panose="02040503050406030204" pitchFamily="18" charset="0"/>
                      </a:rPr>
                      <m:t>𝜹</m:t>
                    </m:r>
                    <m:r>
                      <a:rPr lang="en-GB" b="1" i="1" dirty="0" smtClean="0">
                        <a:latin typeface="Cambria Math" panose="02040503050406030204" pitchFamily="18" charset="0"/>
                      </a:rPr>
                      <m:t>𝒔</m:t>
                    </m:r>
                    <m:r>
                      <a:rPr lang="en-GB" b="1" i="1" dirty="0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GB" dirty="0" smtClean="0"/>
                  <a:t> one period later </a:t>
                </a:r>
              </a:p>
              <a:p>
                <a:pPr>
                  <a:buNone/>
                </a:pPr>
                <a:r>
                  <a:rPr lang="en-GB" sz="2800" dirty="0" smtClean="0"/>
                  <a:t>	The best response of Player 2 in period 1 is to accept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800" b="1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800" b="1" i="1" dirty="0">
                            <a:latin typeface="Cambria Math" panose="02040503050406030204" pitchFamily="18" charset="0"/>
                          </a:rPr>
                          <m:t>𝒔</m:t>
                        </m:r>
                      </m:e>
                      <m:sub>
                        <m:r>
                          <a:rPr lang="en-GB" sz="2800" b="1" i="1" dirty="0">
                            <a:latin typeface="Cambria Math" panose="02040503050406030204" pitchFamily="18" charset="0"/>
                          </a:rPr>
                          <m:t>𝟏</m:t>
                        </m:r>
                      </m:sub>
                    </m:sSub>
                  </m:oMath>
                </a14:m>
                <a:r>
                  <a:rPr lang="en-GB" sz="2800" dirty="0" smtClean="0"/>
                  <a:t> if and only if  </a:t>
                </a:r>
                <a14:m>
                  <m:oMath xmlns:m="http://schemas.openxmlformats.org/officeDocument/2006/math">
                    <m:r>
                      <a:rPr lang="en-GB" sz="2800" b="1" i="1" dirty="0" smtClean="0">
                        <a:latin typeface="Cambria Math" panose="02040503050406030204" pitchFamily="18" charset="0"/>
                      </a:rPr>
                      <m:t>𝟏</m:t>
                    </m:r>
                    <m:r>
                      <a:rPr lang="en-GB" sz="2800" b="1" i="1" dirty="0" smtClean="0">
                        <a:latin typeface="Cambria Math" panose="02040503050406030204" pitchFamily="18" charset="0"/>
                      </a:rPr>
                      <m:t> –</m:t>
                    </m:r>
                    <m:sSub>
                      <m:sSubPr>
                        <m:ctrlPr>
                          <a:rPr lang="en-GB" sz="2800" b="1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800" b="1" i="1" dirty="0">
                            <a:latin typeface="Cambria Math" panose="02040503050406030204" pitchFamily="18" charset="0"/>
                          </a:rPr>
                          <m:t>𝒔</m:t>
                        </m:r>
                      </m:e>
                      <m:sub>
                        <m:r>
                          <a:rPr lang="en-GB" sz="2800" b="1" i="1" dirty="0">
                            <a:latin typeface="Cambria Math" panose="02040503050406030204" pitchFamily="18" charset="0"/>
                          </a:rPr>
                          <m:t>𝟏</m:t>
                        </m:r>
                      </m:sub>
                    </m:sSub>
                    <m:r>
                      <a:rPr lang="en-GB" sz="2800" b="1" i="1" dirty="0" smtClean="0">
                        <a:latin typeface="Cambria Math" panose="02040503050406030204" pitchFamily="18" charset="0"/>
                      </a:rPr>
                      <m:t>≥ </m:t>
                    </m:r>
                    <m:r>
                      <a:rPr lang="el-GR" sz="2800" b="1" i="1" dirty="0" smtClean="0">
                        <a:latin typeface="Cambria Math" panose="02040503050406030204" pitchFamily="18" charset="0"/>
                      </a:rPr>
                      <m:t>𝜹</m:t>
                    </m:r>
                    <m:r>
                      <a:rPr lang="en-GB" sz="2800" b="1" i="1" dirty="0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GB" sz="2800" b="1" i="1" dirty="0" smtClean="0">
                        <a:latin typeface="Cambria Math" panose="02040503050406030204" pitchFamily="18" charset="0"/>
                      </a:rPr>
                      <m:t>𝟏</m:t>
                    </m:r>
                    <m:r>
                      <a:rPr lang="en-GB" sz="2800" b="1" i="1" dirty="0" smtClean="0">
                        <a:latin typeface="Cambria Math" panose="02040503050406030204" pitchFamily="18" charset="0"/>
                      </a:rPr>
                      <m:t> – </m:t>
                    </m:r>
                    <m:r>
                      <a:rPr lang="el-GR" sz="2800" b="1" i="1" dirty="0" smtClean="0">
                        <a:latin typeface="Cambria Math" panose="02040503050406030204" pitchFamily="18" charset="0"/>
                      </a:rPr>
                      <m:t>𝜹</m:t>
                    </m:r>
                    <m:r>
                      <a:rPr lang="en-GB" sz="2800" b="1" i="1" dirty="0" smtClean="0">
                        <a:latin typeface="Cambria Math" panose="02040503050406030204" pitchFamily="18" charset="0"/>
                      </a:rPr>
                      <m:t>𝒔</m:t>
                    </m:r>
                    <m:r>
                      <a:rPr lang="en-GB" sz="2800" b="1" i="1" dirty="0" smtClean="0">
                        <a:latin typeface="Cambria Math" panose="02040503050406030204" pitchFamily="18" charset="0"/>
                      </a:rPr>
                      <m:t> )</m:t>
                    </m:r>
                  </m:oMath>
                </a14:m>
                <a:r>
                  <a:rPr lang="en-GB" sz="2800" dirty="0" smtClean="0"/>
                  <a:t>, </a:t>
                </a:r>
              </a:p>
              <a:p>
                <a:pPr>
                  <a:buNone/>
                </a:pPr>
                <a:r>
                  <a:rPr lang="en-GB" sz="2800" dirty="0" smtClean="0"/>
                  <a:t>	i.e.</a:t>
                </a:r>
                <a14:m>
                  <m:oMath xmlns:m="http://schemas.openxmlformats.org/officeDocument/2006/math">
                    <m:r>
                      <a:rPr lang="en-GB" sz="2800" b="0" i="0" dirty="0" smtClean="0">
                        <a:latin typeface="Cambria Math" panose="02040503050406030204" pitchFamily="18" charset="0"/>
                      </a:rPr>
                      <m:t>     </m:t>
                    </m:r>
                    <m:sSub>
                      <m:sSubPr>
                        <m:ctrlPr>
                          <a:rPr lang="en-GB" sz="2800" b="1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800" b="1" i="1" dirty="0">
                            <a:latin typeface="Cambria Math" panose="02040503050406030204" pitchFamily="18" charset="0"/>
                          </a:rPr>
                          <m:t>𝒔</m:t>
                        </m:r>
                      </m:e>
                      <m:sub>
                        <m:r>
                          <a:rPr lang="en-GB" sz="2800" b="1" i="1" dirty="0">
                            <a:latin typeface="Cambria Math" panose="02040503050406030204" pitchFamily="18" charset="0"/>
                          </a:rPr>
                          <m:t>𝟏</m:t>
                        </m:r>
                      </m:sub>
                    </m:sSub>
                    <m:r>
                      <a:rPr lang="en-GB" sz="2800" b="1" i="1" dirty="0" smtClean="0">
                        <a:latin typeface="Cambria Math" panose="02040503050406030204" pitchFamily="18" charset="0"/>
                      </a:rPr>
                      <m:t>≤ </m:t>
                    </m:r>
                    <m:r>
                      <a:rPr lang="en-GB" sz="2800" b="1" i="1" dirty="0" smtClean="0">
                        <a:latin typeface="Cambria Math" panose="02040503050406030204" pitchFamily="18" charset="0"/>
                      </a:rPr>
                      <m:t>𝟏</m:t>
                    </m:r>
                    <m:r>
                      <a:rPr lang="en-GB" sz="2800" b="1" i="1" dirty="0" smtClean="0">
                        <a:latin typeface="Cambria Math" panose="02040503050406030204" pitchFamily="18" charset="0"/>
                      </a:rPr>
                      <m:t> − </m:t>
                    </m:r>
                    <m:r>
                      <a:rPr lang="el-GR" sz="2800" b="1" i="1" dirty="0" smtClean="0">
                        <a:latin typeface="Cambria Math" panose="02040503050406030204" pitchFamily="18" charset="0"/>
                      </a:rPr>
                      <m:t>𝜹</m:t>
                    </m:r>
                    <m:r>
                      <a:rPr lang="en-GB" sz="2800" b="1" i="1" dirty="0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GB" sz="2800" b="1" i="1" dirty="0" smtClean="0">
                        <a:latin typeface="Cambria Math" panose="02040503050406030204" pitchFamily="18" charset="0"/>
                      </a:rPr>
                      <m:t>𝟏</m:t>
                    </m:r>
                    <m:r>
                      <a:rPr lang="en-GB" sz="2800" b="1" i="1" dirty="0" smtClean="0">
                        <a:latin typeface="Cambria Math" panose="02040503050406030204" pitchFamily="18" charset="0"/>
                      </a:rPr>
                      <m:t> – </m:t>
                    </m:r>
                    <m:r>
                      <a:rPr lang="el-GR" sz="2800" b="1" i="1" dirty="0" smtClean="0">
                        <a:latin typeface="Cambria Math" panose="02040503050406030204" pitchFamily="18" charset="0"/>
                      </a:rPr>
                      <m:t>𝜹</m:t>
                    </m:r>
                    <m:r>
                      <a:rPr lang="en-GB" sz="2800" b="1" i="1" dirty="0" smtClean="0">
                        <a:latin typeface="Cambria Math" panose="02040503050406030204" pitchFamily="18" charset="0"/>
                      </a:rPr>
                      <m:t>𝒔</m:t>
                    </m:r>
                    <m:r>
                      <a:rPr lang="en-GB" sz="2800" b="1" i="1" dirty="0" smtClean="0">
                        <a:latin typeface="Cambria Math" panose="02040503050406030204" pitchFamily="18" charset="0"/>
                      </a:rPr>
                      <m:t> )</m:t>
                    </m:r>
                  </m:oMath>
                </a14:m>
                <a:endParaRPr lang="en-GB" sz="2800" b="1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79512" y="1412776"/>
                <a:ext cx="8568952" cy="4176464"/>
              </a:xfrm>
              <a:blipFill rotWithShape="0">
                <a:blip r:embed="rId2"/>
                <a:stretch>
                  <a:fillRect l="-1280" t="-146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524852-CC13-4E00-AE29-4CD591DC35F0}" type="slidenum">
              <a:rPr lang="en-GB" smtClean="0"/>
              <a:pPr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58784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bldLvl="2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323528" y="908720"/>
                <a:ext cx="8568952" cy="5616624"/>
              </a:xfrm>
            </p:spPr>
            <p:txBody>
              <a:bodyPr>
                <a:normAutofit/>
              </a:bodyPr>
              <a:lstStyle/>
              <a:p>
                <a:r>
                  <a:rPr lang="en-GB" sz="2800" dirty="0" smtClean="0"/>
                  <a:t>The problem of Player 1 in period 1 is a choice between:</a:t>
                </a:r>
              </a:p>
              <a:p>
                <a:pPr lvl="1"/>
                <a:r>
                  <a:rPr lang="en-GB" dirty="0" smtClean="0"/>
                  <a:t>To offer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b="1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1" i="1" dirty="0">
                            <a:latin typeface="Cambria Math" panose="02040503050406030204" pitchFamily="18" charset="0"/>
                          </a:rPr>
                          <m:t>𝒔</m:t>
                        </m:r>
                      </m:e>
                      <m:sub>
                        <m:r>
                          <a:rPr lang="en-GB" b="1" i="1" dirty="0">
                            <a:latin typeface="Cambria Math" panose="02040503050406030204" pitchFamily="18" charset="0"/>
                          </a:rPr>
                          <m:t>𝟏</m:t>
                        </m:r>
                      </m:sub>
                    </m:sSub>
                    <m:r>
                      <a:rPr lang="en-GB" b="1" i="1" dirty="0" smtClean="0">
                        <a:latin typeface="Cambria Math" panose="02040503050406030204" pitchFamily="18" charset="0"/>
                      </a:rPr>
                      <m:t>= </m:t>
                    </m:r>
                    <m:r>
                      <a:rPr lang="en-GB" b="1" i="1" dirty="0" smtClean="0">
                        <a:latin typeface="Cambria Math" panose="02040503050406030204" pitchFamily="18" charset="0"/>
                      </a:rPr>
                      <m:t>𝟏</m:t>
                    </m:r>
                    <m:r>
                      <a:rPr lang="en-GB" b="1" i="1" dirty="0" smtClean="0">
                        <a:latin typeface="Cambria Math" panose="02040503050406030204" pitchFamily="18" charset="0"/>
                      </a:rPr>
                      <m:t> − </m:t>
                    </m:r>
                    <m:r>
                      <a:rPr lang="el-GR" b="1" i="1" dirty="0" smtClean="0">
                        <a:latin typeface="Cambria Math" panose="02040503050406030204" pitchFamily="18" charset="0"/>
                      </a:rPr>
                      <m:t>𝜹</m:t>
                    </m:r>
                    <m:r>
                      <a:rPr lang="en-GB" b="1" i="1" dirty="0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GB" b="1" i="1" dirty="0" smtClean="0">
                        <a:latin typeface="Cambria Math" panose="02040503050406030204" pitchFamily="18" charset="0"/>
                      </a:rPr>
                      <m:t>𝟏</m:t>
                    </m:r>
                    <m:r>
                      <a:rPr lang="en-GB" b="1" i="1" dirty="0" smtClean="0">
                        <a:latin typeface="Cambria Math" panose="02040503050406030204" pitchFamily="18" charset="0"/>
                      </a:rPr>
                      <m:t> – </m:t>
                    </m:r>
                    <m:r>
                      <a:rPr lang="el-GR" b="1" i="1" dirty="0" smtClean="0">
                        <a:latin typeface="Cambria Math" panose="02040503050406030204" pitchFamily="18" charset="0"/>
                      </a:rPr>
                      <m:t>𝜹</m:t>
                    </m:r>
                    <m:r>
                      <a:rPr lang="en-GB" b="1" i="1" dirty="0" smtClean="0">
                        <a:latin typeface="Cambria Math" panose="02040503050406030204" pitchFamily="18" charset="0"/>
                      </a:rPr>
                      <m:t>𝒔</m:t>
                    </m:r>
                    <m:r>
                      <a:rPr lang="en-GB" b="1" i="1" dirty="0" smtClean="0">
                        <a:latin typeface="Cambria Math" panose="02040503050406030204" pitchFamily="18" charset="0"/>
                      </a:rPr>
                      <m:t> )</m:t>
                    </m:r>
                  </m:oMath>
                </a14:m>
                <a:r>
                  <a:rPr lang="en-GB" dirty="0" smtClean="0"/>
                  <a:t>  (player 2 accepts) and receive </a:t>
                </a:r>
                <a14:m>
                  <m:oMath xmlns:m="http://schemas.openxmlformats.org/officeDocument/2006/math">
                    <m:r>
                      <a:rPr lang="en-GB" b="1" i="1" dirty="0" smtClean="0">
                        <a:latin typeface="Cambria Math" panose="02040503050406030204" pitchFamily="18" charset="0"/>
                      </a:rPr>
                      <m:t>𝟏</m:t>
                    </m:r>
                    <m:r>
                      <a:rPr lang="en-GB" b="1" i="1" dirty="0" smtClean="0">
                        <a:latin typeface="Cambria Math" panose="02040503050406030204" pitchFamily="18" charset="0"/>
                      </a:rPr>
                      <m:t> − </m:t>
                    </m:r>
                    <m:r>
                      <a:rPr lang="el-GR" b="1" i="1" dirty="0" smtClean="0">
                        <a:latin typeface="Cambria Math" panose="02040503050406030204" pitchFamily="18" charset="0"/>
                      </a:rPr>
                      <m:t>𝜹</m:t>
                    </m:r>
                    <m:r>
                      <a:rPr lang="en-GB" b="1" i="1" dirty="0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GB" b="1" i="1" dirty="0" smtClean="0">
                        <a:latin typeface="Cambria Math" panose="02040503050406030204" pitchFamily="18" charset="0"/>
                      </a:rPr>
                      <m:t>𝟏</m:t>
                    </m:r>
                    <m:r>
                      <a:rPr lang="en-GB" b="1" i="1" dirty="0" smtClean="0">
                        <a:latin typeface="Cambria Math" panose="02040503050406030204" pitchFamily="18" charset="0"/>
                      </a:rPr>
                      <m:t> – </m:t>
                    </m:r>
                    <m:r>
                      <a:rPr lang="el-GR" b="1" i="1" dirty="0" smtClean="0">
                        <a:latin typeface="Cambria Math" panose="02040503050406030204" pitchFamily="18" charset="0"/>
                      </a:rPr>
                      <m:t>𝜹</m:t>
                    </m:r>
                    <m:r>
                      <a:rPr lang="en-GB" b="1" i="1" dirty="0" smtClean="0">
                        <a:latin typeface="Cambria Math" panose="02040503050406030204" pitchFamily="18" charset="0"/>
                      </a:rPr>
                      <m:t>𝒔</m:t>
                    </m:r>
                    <m:r>
                      <a:rPr lang="en-GB" b="1" i="1" dirty="0" smtClean="0">
                        <a:latin typeface="Cambria Math" panose="02040503050406030204" pitchFamily="18" charset="0"/>
                      </a:rPr>
                      <m:t> )</m:t>
                    </m:r>
                  </m:oMath>
                </a14:m>
                <a:r>
                  <a:rPr lang="en-GB" dirty="0" smtClean="0"/>
                  <a:t>  immediately</a:t>
                </a:r>
              </a:p>
              <a:p>
                <a:pPr lvl="1"/>
                <a:r>
                  <a:rPr lang="en-GB" dirty="0" smtClean="0"/>
                  <a:t>To offer less (player 2 rejects) and receive </a:t>
                </a:r>
                <a:r>
                  <a:rPr lang="el-GR" dirty="0" smtClean="0"/>
                  <a:t>δ</a:t>
                </a:r>
                <a:r>
                  <a:rPr lang="en-GB" dirty="0" smtClean="0"/>
                  <a:t>s one period later</a:t>
                </a:r>
              </a:p>
              <a:p>
                <a:pPr>
                  <a:buNone/>
                </a:pPr>
                <a:r>
                  <a:rPr lang="en-GB" sz="2800" dirty="0" smtClean="0"/>
                  <a:t>	The best response of Player 1 in period 1 is </a:t>
                </a:r>
                <a:r>
                  <a:rPr lang="en-GB" sz="2800" smtClean="0"/>
                  <a:t>to propose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800" b="1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800" b="1" i="1" dirty="0">
                            <a:latin typeface="Cambria Math" panose="02040503050406030204" pitchFamily="18" charset="0"/>
                          </a:rPr>
                          <m:t>𝒔</m:t>
                        </m:r>
                      </m:e>
                      <m:sub>
                        <m:r>
                          <a:rPr lang="en-GB" sz="2800" b="1" i="1" dirty="0">
                            <a:latin typeface="Cambria Math" panose="02040503050406030204" pitchFamily="18" charset="0"/>
                          </a:rPr>
                          <m:t>𝟏</m:t>
                        </m:r>
                      </m:sub>
                    </m:sSub>
                    <m:r>
                      <a:rPr lang="en-GB" sz="2800" b="1" i="1" dirty="0" smtClean="0">
                        <a:latin typeface="Cambria Math" panose="02040503050406030204" pitchFamily="18" charset="0"/>
                      </a:rPr>
                      <m:t>= </m:t>
                    </m:r>
                    <m:r>
                      <a:rPr lang="en-GB" sz="2800" b="1" i="1" dirty="0" smtClean="0">
                        <a:latin typeface="Cambria Math" panose="02040503050406030204" pitchFamily="18" charset="0"/>
                      </a:rPr>
                      <m:t>𝟏</m:t>
                    </m:r>
                    <m:r>
                      <a:rPr lang="en-GB" sz="2800" b="1" i="1" dirty="0" smtClean="0">
                        <a:latin typeface="Cambria Math" panose="02040503050406030204" pitchFamily="18" charset="0"/>
                      </a:rPr>
                      <m:t> − </m:t>
                    </m:r>
                    <m:r>
                      <a:rPr lang="el-GR" sz="2800" b="1" i="1" dirty="0" smtClean="0">
                        <a:latin typeface="Cambria Math" panose="02040503050406030204" pitchFamily="18" charset="0"/>
                      </a:rPr>
                      <m:t>𝜹</m:t>
                    </m:r>
                    <m:r>
                      <a:rPr lang="en-GB" sz="2800" b="1" i="1" dirty="0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GB" sz="2800" b="1" i="1" dirty="0" smtClean="0">
                        <a:latin typeface="Cambria Math" panose="02040503050406030204" pitchFamily="18" charset="0"/>
                      </a:rPr>
                      <m:t>𝟏</m:t>
                    </m:r>
                    <m:r>
                      <a:rPr lang="en-GB" sz="2800" b="1" i="1" dirty="0" smtClean="0">
                        <a:latin typeface="Cambria Math" panose="02040503050406030204" pitchFamily="18" charset="0"/>
                      </a:rPr>
                      <m:t> – </m:t>
                    </m:r>
                    <m:r>
                      <a:rPr lang="el-GR" sz="2800" b="1" i="1" dirty="0" smtClean="0">
                        <a:latin typeface="Cambria Math" panose="02040503050406030204" pitchFamily="18" charset="0"/>
                      </a:rPr>
                      <m:t>𝜹</m:t>
                    </m:r>
                    <m:r>
                      <a:rPr lang="en-GB" sz="2800" b="1" i="1" dirty="0" smtClean="0">
                        <a:latin typeface="Cambria Math" panose="02040503050406030204" pitchFamily="18" charset="0"/>
                      </a:rPr>
                      <m:t>𝒔</m:t>
                    </m:r>
                    <m:r>
                      <a:rPr lang="en-GB" sz="2800" b="1" i="1" dirty="0" smtClean="0">
                        <a:latin typeface="Cambria Math" panose="02040503050406030204" pitchFamily="18" charset="0"/>
                      </a:rPr>
                      <m:t> )</m:t>
                    </m:r>
                  </m:oMath>
                </a14:m>
                <a:r>
                  <a:rPr lang="en-GB" sz="2800" dirty="0" smtClean="0"/>
                  <a:t> because </a:t>
                </a:r>
              </a:p>
              <a:p>
                <a:pPr>
                  <a:buNone/>
                </a:pPr>
                <a:r>
                  <a:rPr lang="en-GB" sz="2800" dirty="0" smtClean="0"/>
                  <a:t>	</a:t>
                </a:r>
                <a14:m>
                  <m:oMath xmlns:m="http://schemas.openxmlformats.org/officeDocument/2006/math">
                    <m:r>
                      <a:rPr lang="en-GB" sz="2800" b="1" i="1" dirty="0" smtClean="0">
                        <a:latin typeface="Cambria Math" panose="02040503050406030204" pitchFamily="18" charset="0"/>
                      </a:rPr>
                      <m:t>𝟏</m:t>
                    </m:r>
                    <m:r>
                      <a:rPr lang="en-GB" sz="2800" b="1" i="1" dirty="0" smtClean="0">
                        <a:latin typeface="Cambria Math" panose="02040503050406030204" pitchFamily="18" charset="0"/>
                      </a:rPr>
                      <m:t> − </m:t>
                    </m:r>
                    <m:r>
                      <a:rPr lang="el-GR" sz="2800" b="1" i="1" dirty="0" smtClean="0">
                        <a:latin typeface="Cambria Math" panose="02040503050406030204" pitchFamily="18" charset="0"/>
                      </a:rPr>
                      <m:t>𝜹</m:t>
                    </m:r>
                    <m:r>
                      <a:rPr lang="en-GB" sz="2800" b="1" i="1" dirty="0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GB" sz="2800" b="1" i="1" dirty="0" smtClean="0">
                        <a:latin typeface="Cambria Math" panose="02040503050406030204" pitchFamily="18" charset="0"/>
                      </a:rPr>
                      <m:t>𝟏</m:t>
                    </m:r>
                    <m:r>
                      <a:rPr lang="en-GB" sz="2800" b="1" i="1" dirty="0" smtClean="0">
                        <a:latin typeface="Cambria Math" panose="02040503050406030204" pitchFamily="18" charset="0"/>
                      </a:rPr>
                      <m:t> – </m:t>
                    </m:r>
                    <m:r>
                      <a:rPr lang="el-GR" sz="2800" b="1" i="1" dirty="0" smtClean="0">
                        <a:latin typeface="Cambria Math" panose="02040503050406030204" pitchFamily="18" charset="0"/>
                      </a:rPr>
                      <m:t>𝜹</m:t>
                    </m:r>
                    <m:r>
                      <a:rPr lang="en-GB" sz="2800" b="1" i="1" dirty="0" smtClean="0">
                        <a:latin typeface="Cambria Math" panose="02040503050406030204" pitchFamily="18" charset="0"/>
                      </a:rPr>
                      <m:t>𝒔</m:t>
                    </m:r>
                    <m:r>
                      <a:rPr lang="en-GB" sz="2800" b="1" i="1" dirty="0" smtClean="0">
                        <a:latin typeface="Cambria Math" panose="02040503050406030204" pitchFamily="18" charset="0"/>
                      </a:rPr>
                      <m:t> ) &gt; </m:t>
                    </m:r>
                    <m:r>
                      <a:rPr lang="el-GR" sz="2800" b="1" i="1" dirty="0" smtClean="0">
                        <a:latin typeface="Cambria Math" panose="02040503050406030204" pitchFamily="18" charset="0"/>
                      </a:rPr>
                      <m:t>𝜹</m:t>
                    </m:r>
                    <m:r>
                      <a:rPr lang="en-GB" sz="2800" b="1" i="1" baseline="30000" dirty="0" smtClean="0">
                        <a:latin typeface="Cambria Math" panose="02040503050406030204" pitchFamily="18" charset="0"/>
                      </a:rPr>
                      <m:t>𝟐</m:t>
                    </m:r>
                    <m:r>
                      <a:rPr lang="en-GB" sz="2800" b="1" i="1" dirty="0" smtClean="0">
                        <a:latin typeface="Cambria Math" panose="02040503050406030204" pitchFamily="18" charset="0"/>
                      </a:rPr>
                      <m:t>𝒔</m:t>
                    </m:r>
                  </m:oMath>
                </a14:m>
                <a:endParaRPr lang="en-GB" sz="2800" b="1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23528" y="908720"/>
                <a:ext cx="8568952" cy="5616624"/>
              </a:xfrm>
              <a:blipFill rotWithShape="0">
                <a:blip r:embed="rId2"/>
                <a:stretch>
                  <a:fillRect l="-1280" t="-977" r="-163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524852-CC13-4E00-AE29-4CD591DC35F0}" type="slidenum">
              <a:rPr lang="en-GB" smtClean="0"/>
              <a:pPr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962641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bldLvl="2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27384"/>
            <a:ext cx="8229600" cy="1143000"/>
          </a:xfrm>
        </p:spPr>
        <p:txBody>
          <a:bodyPr>
            <a:normAutofit/>
          </a:bodyPr>
          <a:lstStyle/>
          <a:p>
            <a:r>
              <a:rPr lang="en-GB" sz="3600" dirty="0" smtClean="0"/>
              <a:t>Solution by backwards-induction</a:t>
            </a:r>
            <a:endParaRPr lang="en-GB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980728"/>
            <a:ext cx="8640960" cy="5328592"/>
          </a:xfrm>
        </p:spPr>
        <p:txBody>
          <a:bodyPr>
            <a:normAutofit/>
          </a:bodyPr>
          <a:lstStyle/>
          <a:p>
            <a:pPr algn="just"/>
            <a:r>
              <a:rPr lang="en-GB" sz="2800" dirty="0" smtClean="0"/>
              <a:t>We can solve this problem by backwards-induction:</a:t>
            </a:r>
          </a:p>
          <a:p>
            <a:pPr algn="just">
              <a:buNone/>
            </a:pPr>
            <a:r>
              <a:rPr lang="en-GB" sz="2800" dirty="0" smtClean="0"/>
              <a:t>	</a:t>
            </a:r>
            <a:r>
              <a:rPr lang="en-GB" sz="2800" b="1" dirty="0" smtClean="0"/>
              <a:t>1.</a:t>
            </a:r>
            <a:r>
              <a:rPr lang="en-GB" sz="2800" dirty="0" smtClean="0"/>
              <a:t> We solve the problem that Firm 2 faces for a generic observed quantity </a:t>
            </a:r>
            <a:r>
              <a:rPr lang="en-GB" sz="2800" dirty="0" smtClean="0">
                <a:sym typeface="Mathematica1"/>
              </a:rPr>
              <a:t>q</a:t>
            </a:r>
            <a:r>
              <a:rPr lang="en-GB" sz="2800" baseline="-25000" dirty="0" smtClean="0">
                <a:sym typeface="Mathematica1"/>
              </a:rPr>
              <a:t>1</a:t>
            </a:r>
          </a:p>
          <a:p>
            <a:pPr algn="just">
              <a:buNone/>
            </a:pPr>
            <a:r>
              <a:rPr lang="en-GB" sz="2800" baseline="-25000" dirty="0">
                <a:sym typeface="Mathematica1"/>
              </a:rPr>
              <a:t>	</a:t>
            </a:r>
            <a:r>
              <a:rPr lang="en-GB" sz="2800" b="1" dirty="0" smtClean="0">
                <a:sym typeface="Mathematica1"/>
              </a:rPr>
              <a:t>2.</a:t>
            </a:r>
            <a:r>
              <a:rPr lang="en-GB" sz="2800" dirty="0" smtClean="0">
                <a:sym typeface="Mathematica1"/>
              </a:rPr>
              <a:t> The solution gives us the optimal quantity q</a:t>
            </a:r>
            <a:r>
              <a:rPr lang="en-GB" sz="2800" baseline="-25000" dirty="0" smtClean="0">
                <a:sym typeface="Mathematica1"/>
              </a:rPr>
              <a:t>2</a:t>
            </a:r>
            <a:r>
              <a:rPr lang="en-GB" sz="2800" dirty="0" smtClean="0">
                <a:sym typeface="Mathematica1"/>
              </a:rPr>
              <a:t>* as function of the observed quantity q</a:t>
            </a:r>
            <a:r>
              <a:rPr lang="en-GB" sz="2800" baseline="-25000" dirty="0" smtClean="0">
                <a:sym typeface="Mathematica1"/>
              </a:rPr>
              <a:t>1</a:t>
            </a:r>
            <a:r>
              <a:rPr lang="en-GB" sz="2800" dirty="0" smtClean="0">
                <a:sym typeface="Mathematica1"/>
              </a:rPr>
              <a:t>:</a:t>
            </a:r>
            <a:endParaRPr lang="en-GB" sz="2800" dirty="0" smtClean="0"/>
          </a:p>
          <a:p>
            <a:pPr algn="just">
              <a:buNone/>
            </a:pPr>
            <a:r>
              <a:rPr lang="en-GB" sz="2800" dirty="0" smtClean="0"/>
              <a:t>	</a:t>
            </a:r>
            <a:r>
              <a:rPr lang="en-GB" sz="2800" dirty="0" smtClean="0">
                <a:sym typeface="Mathematica1"/>
              </a:rPr>
              <a:t> q</a:t>
            </a:r>
            <a:r>
              <a:rPr lang="en-GB" sz="2800" baseline="-25000" dirty="0" smtClean="0">
                <a:sym typeface="Mathematica1"/>
              </a:rPr>
              <a:t>2</a:t>
            </a:r>
            <a:r>
              <a:rPr lang="en-GB" sz="2800" dirty="0" smtClean="0">
                <a:sym typeface="Mathematica1"/>
              </a:rPr>
              <a:t>* = R</a:t>
            </a:r>
            <a:r>
              <a:rPr lang="en-GB" sz="2800" baseline="-25000" dirty="0" smtClean="0">
                <a:sym typeface="Mathematica1"/>
              </a:rPr>
              <a:t>2</a:t>
            </a:r>
            <a:r>
              <a:rPr lang="en-GB" sz="2800" dirty="0" smtClean="0">
                <a:sym typeface="Mathematica1"/>
              </a:rPr>
              <a:t>(q</a:t>
            </a:r>
            <a:r>
              <a:rPr lang="en-GB" sz="2800" baseline="-25000" dirty="0" smtClean="0">
                <a:sym typeface="Mathematica1"/>
              </a:rPr>
              <a:t>1</a:t>
            </a:r>
            <a:r>
              <a:rPr lang="en-GB" sz="2800" dirty="0" smtClean="0">
                <a:sym typeface="Mathematica1"/>
              </a:rPr>
              <a:t>) where R</a:t>
            </a:r>
            <a:r>
              <a:rPr lang="en-GB" sz="2800" baseline="-25000" dirty="0" smtClean="0">
                <a:sym typeface="Mathematica1"/>
              </a:rPr>
              <a:t>2 </a:t>
            </a:r>
            <a:r>
              <a:rPr lang="en-GB" sz="2800" dirty="0" smtClean="0">
                <a:sym typeface="Mathematica1"/>
              </a:rPr>
              <a:t>() is the reaction function.</a:t>
            </a:r>
          </a:p>
          <a:p>
            <a:pPr algn="just">
              <a:buNone/>
            </a:pPr>
            <a:r>
              <a:rPr lang="en-GB" sz="2800" dirty="0">
                <a:sym typeface="Mathematica1"/>
              </a:rPr>
              <a:t>	</a:t>
            </a:r>
            <a:r>
              <a:rPr lang="en-GB" sz="2800" b="1" dirty="0" smtClean="0">
                <a:sym typeface="Mathematica1"/>
              </a:rPr>
              <a:t>3.</a:t>
            </a:r>
            <a:r>
              <a:rPr lang="en-GB" sz="2800" dirty="0" smtClean="0">
                <a:sym typeface="Mathematica1"/>
              </a:rPr>
              <a:t> We solve the problem of Firm 1 assuming that Firm 1 knows R</a:t>
            </a:r>
            <a:r>
              <a:rPr lang="en-GB" sz="2800" baseline="-25000" dirty="0" smtClean="0">
                <a:sym typeface="Mathematica1"/>
              </a:rPr>
              <a:t>2 </a:t>
            </a:r>
            <a:r>
              <a:rPr lang="en-GB" sz="2800" dirty="0" smtClean="0">
                <a:sym typeface="Mathematica1"/>
              </a:rPr>
              <a:t>(q</a:t>
            </a:r>
            <a:r>
              <a:rPr lang="en-GB" sz="2800" baseline="-25000" dirty="0" smtClean="0">
                <a:sym typeface="Mathematica1"/>
              </a:rPr>
              <a:t>1</a:t>
            </a:r>
            <a:r>
              <a:rPr lang="en-GB" sz="2800" dirty="0" smtClean="0">
                <a:sym typeface="Mathematica1"/>
              </a:rPr>
              <a:t>), i.e. </a:t>
            </a:r>
          </a:p>
          <a:p>
            <a:pPr algn="just">
              <a:buNone/>
            </a:pPr>
            <a:r>
              <a:rPr lang="en-GB" sz="2800" dirty="0">
                <a:sym typeface="Mathematica1"/>
              </a:rPr>
              <a:t>	</a:t>
            </a:r>
            <a:r>
              <a:rPr lang="en-GB" sz="2800" dirty="0" smtClean="0">
                <a:sym typeface="Mathematica1"/>
              </a:rPr>
              <a:t>For every quantity (q</a:t>
            </a:r>
            <a:r>
              <a:rPr lang="en-GB" sz="2800" baseline="-25000" dirty="0" smtClean="0">
                <a:sym typeface="Mathematica1"/>
              </a:rPr>
              <a:t>1</a:t>
            </a:r>
            <a:r>
              <a:rPr lang="en-GB" sz="2800" dirty="0" smtClean="0">
                <a:sym typeface="Mathematica1"/>
              </a:rPr>
              <a:t>) Firm 1 decides to produces, Firm 1 correctly anticipate the quantity (q</a:t>
            </a:r>
            <a:r>
              <a:rPr lang="en-GB" sz="2800" baseline="-25000" dirty="0" smtClean="0">
                <a:sym typeface="Mathematica1"/>
              </a:rPr>
              <a:t>2</a:t>
            </a:r>
            <a:r>
              <a:rPr lang="en-GB" sz="2800" dirty="0" smtClean="0">
                <a:sym typeface="Mathematica1"/>
              </a:rPr>
              <a:t>) Firm 2 will decide to produce. </a:t>
            </a:r>
            <a:endParaRPr lang="en-GB" sz="2800" dirty="0" smtClean="0"/>
          </a:p>
          <a:p>
            <a:pPr algn="just">
              <a:buNone/>
            </a:pPr>
            <a:endParaRPr lang="en-GB" sz="2800" dirty="0"/>
          </a:p>
          <a:p>
            <a:pPr algn="just">
              <a:buNone/>
            </a:pPr>
            <a:endParaRPr lang="en-GB" sz="2800" dirty="0" smtClean="0"/>
          </a:p>
          <a:p>
            <a:pPr algn="just">
              <a:buNone/>
            </a:pPr>
            <a:endParaRPr lang="en-GB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524852-CC13-4E00-AE29-4CD591DC35F0}" type="slidenum">
              <a:rPr lang="en-GB" smtClean="0"/>
              <a:pPr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488150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332656"/>
                <a:ext cx="8229600" cy="5793507"/>
              </a:xfrm>
            </p:spPr>
            <p:txBody>
              <a:bodyPr>
                <a:normAutofit/>
              </a:bodyPr>
              <a:lstStyle/>
              <a:p>
                <a:pPr>
                  <a:buNone/>
                </a:pPr>
                <a:r>
                  <a:rPr lang="en-GB" sz="2800" b="1" dirty="0" smtClean="0"/>
                  <a:t>Firm 2’s problem</a:t>
                </a:r>
              </a:p>
              <a:p>
                <a:pPr>
                  <a:buNone/>
                </a:pPr>
                <a:r>
                  <a:rPr lang="en-GB" sz="2800" dirty="0"/>
                  <a:t>	</a:t>
                </a:r>
                <a14:m>
                  <m:oMath xmlns:m="http://schemas.openxmlformats.org/officeDocument/2006/math">
                    <m:r>
                      <a:rPr lang="en-GB" sz="2800" i="1" dirty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Mathematica1"/>
                      </a:rPr>
                      <m:t>𝜋</m:t>
                    </m:r>
                    <m:r>
                      <a:rPr lang="en-GB" sz="2800" i="1" baseline="-25000" dirty="0" smtClean="0">
                        <a:latin typeface="Cambria Math" panose="02040503050406030204" pitchFamily="18" charset="0"/>
                        <a:sym typeface="Mathematica1"/>
                      </a:rPr>
                      <m:t>2</m:t>
                    </m:r>
                    <m:r>
                      <a:rPr lang="en-GB" sz="2800" i="1" dirty="0" smtClean="0">
                        <a:latin typeface="Cambria Math" panose="02040503050406030204" pitchFamily="18" charset="0"/>
                        <a:sym typeface="Mathematica1"/>
                      </a:rPr>
                      <m:t>(</m:t>
                    </m:r>
                    <m:r>
                      <a:rPr lang="en-GB" sz="2800" i="1" dirty="0" smtClean="0">
                        <a:latin typeface="Cambria Math" panose="02040503050406030204" pitchFamily="18" charset="0"/>
                        <a:sym typeface="Mathematica1"/>
                      </a:rPr>
                      <m:t>𝑞</m:t>
                    </m:r>
                    <m:r>
                      <a:rPr lang="en-GB" sz="2800" i="1" baseline="-25000" dirty="0" smtClean="0">
                        <a:latin typeface="Cambria Math" panose="02040503050406030204" pitchFamily="18" charset="0"/>
                        <a:sym typeface="Mathematica1"/>
                      </a:rPr>
                      <m:t>1</m:t>
                    </m:r>
                    <m:r>
                      <a:rPr lang="en-GB" sz="2800" i="1" dirty="0" smtClean="0">
                        <a:latin typeface="Cambria Math" panose="02040503050406030204" pitchFamily="18" charset="0"/>
                        <a:sym typeface="Mathematica1"/>
                      </a:rPr>
                      <m:t>, </m:t>
                    </m:r>
                    <m:r>
                      <a:rPr lang="en-GB" sz="2800" i="1" dirty="0" smtClean="0">
                        <a:latin typeface="Cambria Math" panose="02040503050406030204" pitchFamily="18" charset="0"/>
                        <a:sym typeface="Mathematica1"/>
                      </a:rPr>
                      <m:t>𝑞</m:t>
                    </m:r>
                    <m:r>
                      <a:rPr lang="en-GB" sz="2800" i="1" baseline="-25000" dirty="0" smtClean="0">
                        <a:latin typeface="Cambria Math" panose="02040503050406030204" pitchFamily="18" charset="0"/>
                        <a:sym typeface="Mathematica1"/>
                      </a:rPr>
                      <m:t>2</m:t>
                    </m:r>
                    <m:r>
                      <a:rPr lang="en-GB" sz="2800" i="1" dirty="0" smtClean="0">
                        <a:latin typeface="Cambria Math" panose="02040503050406030204" pitchFamily="18" charset="0"/>
                        <a:sym typeface="Mathematica1"/>
                      </a:rPr>
                      <m:t>) = </m:t>
                    </m:r>
                    <m:r>
                      <a:rPr lang="en-GB" sz="2800" i="1" dirty="0" smtClean="0">
                        <a:latin typeface="Cambria Math" panose="02040503050406030204" pitchFamily="18" charset="0"/>
                        <a:sym typeface="Mathematica1"/>
                      </a:rPr>
                      <m:t>𝑞</m:t>
                    </m:r>
                    <m:r>
                      <a:rPr lang="en-GB" sz="2800" i="1" baseline="-25000" dirty="0" smtClean="0">
                        <a:latin typeface="Cambria Math" panose="02040503050406030204" pitchFamily="18" charset="0"/>
                        <a:sym typeface="Mathematica1"/>
                      </a:rPr>
                      <m:t>2</m:t>
                    </m:r>
                    <m:r>
                      <a:rPr lang="en-GB" sz="2800" i="1" dirty="0" smtClean="0">
                        <a:latin typeface="Cambria Math" panose="02040503050406030204" pitchFamily="18" charset="0"/>
                        <a:sym typeface="Mathematica1"/>
                      </a:rPr>
                      <m:t> (</m:t>
                    </m:r>
                    <m:r>
                      <a:rPr lang="en-GB" sz="2800" i="1" dirty="0" smtClean="0">
                        <a:latin typeface="Cambria Math" panose="02040503050406030204" pitchFamily="18" charset="0"/>
                        <a:sym typeface="Mathematica1"/>
                      </a:rPr>
                      <m:t>𝑃</m:t>
                    </m:r>
                    <m:r>
                      <a:rPr lang="en-GB" sz="2800" i="1" dirty="0" smtClean="0">
                        <a:latin typeface="Cambria Math" panose="02040503050406030204" pitchFamily="18" charset="0"/>
                        <a:sym typeface="Mathematica1"/>
                      </a:rPr>
                      <m:t>(</m:t>
                    </m:r>
                    <m:r>
                      <a:rPr lang="en-GB" sz="2800" i="1" dirty="0" smtClean="0">
                        <a:latin typeface="Cambria Math" panose="02040503050406030204" pitchFamily="18" charset="0"/>
                        <a:sym typeface="Mathematica1"/>
                      </a:rPr>
                      <m:t>𝑄</m:t>
                    </m:r>
                    <m:r>
                      <a:rPr lang="en-GB" sz="2800" i="1" dirty="0" smtClean="0">
                        <a:latin typeface="Cambria Math" panose="02040503050406030204" pitchFamily="18" charset="0"/>
                        <a:sym typeface="Mathematica1"/>
                      </a:rPr>
                      <m:t>) – </m:t>
                    </m:r>
                    <m:r>
                      <a:rPr lang="en-GB" sz="2800" i="1" dirty="0" smtClean="0">
                        <a:latin typeface="Cambria Math" panose="02040503050406030204" pitchFamily="18" charset="0"/>
                        <a:sym typeface="Mathematica1"/>
                      </a:rPr>
                      <m:t>𝑐</m:t>
                    </m:r>
                    <m:r>
                      <a:rPr lang="en-GB" sz="2800" i="1" dirty="0" smtClean="0">
                        <a:latin typeface="Cambria Math" panose="02040503050406030204" pitchFamily="18" charset="0"/>
                        <a:sym typeface="Mathematica1"/>
                      </a:rPr>
                      <m:t>) = </m:t>
                    </m:r>
                    <m:r>
                      <a:rPr lang="en-GB" sz="2800" i="1" dirty="0" smtClean="0">
                        <a:latin typeface="Cambria Math" panose="02040503050406030204" pitchFamily="18" charset="0"/>
                        <a:sym typeface="Mathematica1"/>
                      </a:rPr>
                      <m:t>𝑞</m:t>
                    </m:r>
                    <m:r>
                      <a:rPr lang="en-GB" sz="2800" i="1" baseline="-25000" dirty="0" smtClean="0">
                        <a:latin typeface="Cambria Math" panose="02040503050406030204" pitchFamily="18" charset="0"/>
                        <a:sym typeface="Mathematica1"/>
                      </a:rPr>
                      <m:t>2</m:t>
                    </m:r>
                    <m:r>
                      <a:rPr lang="en-GB" sz="2800" i="1" dirty="0" smtClean="0">
                        <a:latin typeface="Cambria Math" panose="02040503050406030204" pitchFamily="18" charset="0"/>
                        <a:sym typeface="Mathematica1"/>
                      </a:rPr>
                      <m:t> (</m:t>
                    </m:r>
                    <m:r>
                      <a:rPr lang="en-GB" sz="2800" i="1" dirty="0" smtClean="0">
                        <a:latin typeface="Cambria Math" panose="02040503050406030204" pitchFamily="18" charset="0"/>
                        <a:sym typeface="Mathematica1"/>
                      </a:rPr>
                      <m:t>𝑎</m:t>
                    </m:r>
                    <m:r>
                      <a:rPr lang="en-GB" sz="2800" i="1" dirty="0" smtClean="0">
                        <a:latin typeface="Cambria Math" panose="02040503050406030204" pitchFamily="18" charset="0"/>
                        <a:sym typeface="Mathematica1"/>
                      </a:rPr>
                      <m:t> – </m:t>
                    </m:r>
                    <m:r>
                      <a:rPr lang="en-GB" sz="2800" i="1" dirty="0" smtClean="0">
                        <a:latin typeface="Cambria Math" panose="02040503050406030204" pitchFamily="18" charset="0"/>
                        <a:sym typeface="Mathematica1"/>
                      </a:rPr>
                      <m:t>𝑞</m:t>
                    </m:r>
                    <m:r>
                      <a:rPr lang="en-GB" sz="2800" i="1" baseline="-25000" dirty="0" smtClean="0">
                        <a:latin typeface="Cambria Math" panose="02040503050406030204" pitchFamily="18" charset="0"/>
                        <a:sym typeface="Mathematica1"/>
                      </a:rPr>
                      <m:t>1</m:t>
                    </m:r>
                    <m:r>
                      <a:rPr lang="en-GB" sz="2800" i="1" dirty="0" smtClean="0">
                        <a:latin typeface="Cambria Math" panose="02040503050406030204" pitchFamily="18" charset="0"/>
                        <a:sym typeface="Mathematica1"/>
                      </a:rPr>
                      <m:t> – </m:t>
                    </m:r>
                    <m:r>
                      <a:rPr lang="en-GB" sz="2800" i="1" dirty="0" smtClean="0">
                        <a:latin typeface="Cambria Math" panose="02040503050406030204" pitchFamily="18" charset="0"/>
                        <a:sym typeface="Mathematica1"/>
                      </a:rPr>
                      <m:t>𝑞</m:t>
                    </m:r>
                    <m:r>
                      <a:rPr lang="en-GB" sz="2800" i="1" baseline="-25000" dirty="0" smtClean="0">
                        <a:latin typeface="Cambria Math" panose="02040503050406030204" pitchFamily="18" charset="0"/>
                        <a:sym typeface="Mathematica1"/>
                      </a:rPr>
                      <m:t>2</m:t>
                    </m:r>
                    <m:r>
                      <a:rPr lang="en-GB" sz="2800" i="1" dirty="0" smtClean="0">
                        <a:latin typeface="Cambria Math" panose="02040503050406030204" pitchFamily="18" charset="0"/>
                        <a:sym typeface="Mathematica1"/>
                      </a:rPr>
                      <m:t> – </m:t>
                    </m:r>
                    <m:r>
                      <a:rPr lang="en-GB" sz="2800" i="1" dirty="0" smtClean="0">
                        <a:latin typeface="Cambria Math" panose="02040503050406030204" pitchFamily="18" charset="0"/>
                        <a:sym typeface="Mathematica1"/>
                      </a:rPr>
                      <m:t>𝑐</m:t>
                    </m:r>
                    <m:r>
                      <a:rPr lang="en-GB" sz="2800" i="1" dirty="0" smtClean="0">
                        <a:latin typeface="Cambria Math" panose="02040503050406030204" pitchFamily="18" charset="0"/>
                        <a:sym typeface="Mathematica1"/>
                      </a:rPr>
                      <m:t>) </m:t>
                    </m:r>
                  </m:oMath>
                </a14:m>
                <a:endParaRPr lang="en-GB" sz="2800" dirty="0" smtClean="0">
                  <a:sym typeface="Mathematica1"/>
                </a:endParaRPr>
              </a:p>
              <a:p>
                <a:pPr algn="ctr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800" i="1" dirty="0" smtClean="0">
                              <a:latin typeface="Cambria Math" panose="02040503050406030204" pitchFamily="18" charset="0"/>
                              <a:sym typeface="Mathematica1"/>
                            </a:rPr>
                          </m:ctrlPr>
                        </m:sSubPr>
                        <m:e>
                          <m:r>
                            <a:rPr lang="en-GB" sz="2800" i="1" dirty="0">
                              <a:latin typeface="Cambria Math" panose="02040503050406030204" pitchFamily="18" charset="0"/>
                              <a:sym typeface="Mathematica1"/>
                            </a:rPr>
                            <m:t>𝑀𝑎𝑥</m:t>
                          </m:r>
                        </m:e>
                        <m:sub>
                          <m:d>
                            <m:dPr>
                              <m:begChr m:val="{"/>
                              <m:endChr m:val="}"/>
                              <m:ctrlPr>
                                <a:rPr lang="en-GB" sz="2800" i="1" dirty="0" smtClean="0">
                                  <a:latin typeface="Cambria Math" panose="02040503050406030204" pitchFamily="18" charset="0"/>
                                  <a:sym typeface="Mathematica1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GB" sz="2800" i="1" dirty="0" smtClean="0">
                                      <a:latin typeface="Cambria Math" panose="02040503050406030204" pitchFamily="18" charset="0"/>
                                      <a:sym typeface="Mathematica1"/>
                                    </a:rPr>
                                  </m:ctrlPr>
                                </m:sSubPr>
                                <m:e>
                                  <m:r>
                                    <a:rPr lang="en-GB" sz="2800" b="0" i="1" dirty="0" smtClean="0">
                                      <a:latin typeface="Cambria Math" panose="02040503050406030204" pitchFamily="18" charset="0"/>
                                      <a:sym typeface="Mathematica1"/>
                                    </a:rPr>
                                    <m:t>𝑞</m:t>
                                  </m:r>
                                </m:e>
                                <m:sub>
                                  <m:r>
                                    <a:rPr lang="en-GB" sz="2800" b="0" i="1" dirty="0" smtClean="0">
                                      <a:latin typeface="Cambria Math" panose="02040503050406030204" pitchFamily="18" charset="0"/>
                                      <a:sym typeface="Mathematica1"/>
                                    </a:rPr>
                                    <m:t>2</m:t>
                                  </m:r>
                                </m:sub>
                              </m:sSub>
                            </m:e>
                          </m:d>
                        </m:sub>
                      </m:sSub>
                      <m:r>
                        <a:rPr lang="en-GB" sz="2800" i="1" dirty="0" smtClean="0">
                          <a:latin typeface="Cambria Math" panose="02040503050406030204" pitchFamily="18" charset="0"/>
                          <a:sym typeface="Mathematica1"/>
                        </a:rPr>
                        <m:t> </m:t>
                      </m:r>
                      <m:r>
                        <a:rPr lang="en-GB" sz="2800" i="1" dirty="0" smtClean="0">
                          <a:latin typeface="Cambria Math" panose="02040503050406030204" pitchFamily="18" charset="0"/>
                          <a:sym typeface="Mathematica1"/>
                        </a:rPr>
                        <m:t>𝑞</m:t>
                      </m:r>
                      <m:r>
                        <a:rPr lang="en-GB" sz="2800" i="1" baseline="-25000" dirty="0" smtClean="0">
                          <a:latin typeface="Cambria Math" panose="02040503050406030204" pitchFamily="18" charset="0"/>
                          <a:sym typeface="Mathematica1"/>
                        </a:rPr>
                        <m:t>2</m:t>
                      </m:r>
                      <m:r>
                        <a:rPr lang="en-GB" sz="2800" i="1" dirty="0" smtClean="0">
                          <a:latin typeface="Cambria Math" panose="02040503050406030204" pitchFamily="18" charset="0"/>
                          <a:sym typeface="Mathematica1"/>
                        </a:rPr>
                        <m:t> (</m:t>
                      </m:r>
                      <m:r>
                        <a:rPr lang="en-GB" sz="2800" i="1" dirty="0" smtClean="0">
                          <a:latin typeface="Cambria Math" panose="02040503050406030204" pitchFamily="18" charset="0"/>
                          <a:sym typeface="Mathematica1"/>
                        </a:rPr>
                        <m:t>𝑎</m:t>
                      </m:r>
                      <m:r>
                        <a:rPr lang="en-GB" sz="2800" i="1" dirty="0" smtClean="0">
                          <a:latin typeface="Cambria Math" panose="02040503050406030204" pitchFamily="18" charset="0"/>
                          <a:sym typeface="Mathematica1"/>
                        </a:rPr>
                        <m:t> – </m:t>
                      </m:r>
                      <m:r>
                        <a:rPr lang="en-GB" sz="2800" i="1" dirty="0" smtClean="0">
                          <a:latin typeface="Cambria Math" panose="02040503050406030204" pitchFamily="18" charset="0"/>
                          <a:sym typeface="Mathematica1"/>
                        </a:rPr>
                        <m:t>𝑞</m:t>
                      </m:r>
                      <m:r>
                        <a:rPr lang="en-GB" sz="2800" i="1" baseline="-25000" dirty="0" smtClean="0">
                          <a:latin typeface="Cambria Math" panose="02040503050406030204" pitchFamily="18" charset="0"/>
                          <a:sym typeface="Mathematica1"/>
                        </a:rPr>
                        <m:t>1</m:t>
                      </m:r>
                      <m:r>
                        <a:rPr lang="en-GB" sz="2800" i="1" dirty="0" smtClean="0">
                          <a:latin typeface="Cambria Math" panose="02040503050406030204" pitchFamily="18" charset="0"/>
                          <a:sym typeface="Mathematica1"/>
                        </a:rPr>
                        <m:t> – </m:t>
                      </m:r>
                      <m:r>
                        <a:rPr lang="en-GB" sz="2800" i="1" dirty="0" smtClean="0">
                          <a:latin typeface="Cambria Math" panose="02040503050406030204" pitchFamily="18" charset="0"/>
                          <a:sym typeface="Mathematica1"/>
                        </a:rPr>
                        <m:t>𝑞</m:t>
                      </m:r>
                      <m:r>
                        <a:rPr lang="en-GB" sz="2800" i="1" baseline="-25000" dirty="0" smtClean="0">
                          <a:latin typeface="Cambria Math" panose="02040503050406030204" pitchFamily="18" charset="0"/>
                          <a:sym typeface="Mathematica1"/>
                        </a:rPr>
                        <m:t>2</m:t>
                      </m:r>
                      <m:r>
                        <a:rPr lang="en-GB" sz="2800" i="1" dirty="0" smtClean="0">
                          <a:latin typeface="Cambria Math" panose="02040503050406030204" pitchFamily="18" charset="0"/>
                          <a:sym typeface="Mathematica1"/>
                        </a:rPr>
                        <m:t> – </m:t>
                      </m:r>
                      <m:r>
                        <a:rPr lang="en-GB" sz="2800" i="1" dirty="0" smtClean="0">
                          <a:latin typeface="Cambria Math" panose="02040503050406030204" pitchFamily="18" charset="0"/>
                          <a:sym typeface="Mathematica1"/>
                        </a:rPr>
                        <m:t>𝑐</m:t>
                      </m:r>
                      <m:r>
                        <a:rPr lang="en-GB" sz="2800" i="1" dirty="0" smtClean="0">
                          <a:latin typeface="Cambria Math" panose="02040503050406030204" pitchFamily="18" charset="0"/>
                          <a:sym typeface="Mathematica1"/>
                        </a:rPr>
                        <m:t>)</m:t>
                      </m:r>
                    </m:oMath>
                  </m:oMathPara>
                </a14:m>
                <a:endParaRPr lang="en-GB" sz="2800" dirty="0" smtClean="0">
                  <a:sym typeface="Mathematica1"/>
                </a:endParaRPr>
              </a:p>
              <a:p>
                <a:pPr algn="just">
                  <a:buNone/>
                </a:pPr>
                <a:r>
                  <a:rPr lang="en-GB" sz="2800" dirty="0" smtClean="0">
                    <a:sym typeface="Mathematica1"/>
                  </a:rPr>
                  <a:t>	Using the FOCs</a:t>
                </a:r>
              </a:p>
              <a:p>
                <a:pPr algn="ctr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800" i="1" dirty="0" smtClean="0">
                          <a:latin typeface="Cambria Math" panose="02040503050406030204" pitchFamily="18" charset="0"/>
                          <a:sym typeface="Mathematica1"/>
                        </a:rPr>
                        <m:t>𝑅</m:t>
                      </m:r>
                      <m:r>
                        <a:rPr lang="en-GB" sz="2800" i="1" baseline="-25000" dirty="0" smtClean="0">
                          <a:latin typeface="Cambria Math" panose="02040503050406030204" pitchFamily="18" charset="0"/>
                          <a:sym typeface="Mathematica1"/>
                        </a:rPr>
                        <m:t>2 </m:t>
                      </m:r>
                      <m:r>
                        <a:rPr lang="en-GB" sz="2800" i="1" dirty="0" smtClean="0">
                          <a:latin typeface="Cambria Math" panose="02040503050406030204" pitchFamily="18" charset="0"/>
                          <a:sym typeface="Mathematica1"/>
                        </a:rPr>
                        <m:t>(</m:t>
                      </m:r>
                      <m:r>
                        <a:rPr lang="en-GB" sz="2800" i="1" dirty="0" smtClean="0">
                          <a:latin typeface="Cambria Math" panose="02040503050406030204" pitchFamily="18" charset="0"/>
                          <a:sym typeface="Mathematica1"/>
                        </a:rPr>
                        <m:t>𝑞</m:t>
                      </m:r>
                      <m:r>
                        <a:rPr lang="en-GB" sz="2800" i="1" baseline="-25000" dirty="0" smtClean="0">
                          <a:latin typeface="Cambria Math" panose="02040503050406030204" pitchFamily="18" charset="0"/>
                          <a:sym typeface="Mathematica1"/>
                        </a:rPr>
                        <m:t>1</m:t>
                      </m:r>
                      <m:r>
                        <a:rPr lang="en-GB" sz="2800" i="1" dirty="0" smtClean="0">
                          <a:latin typeface="Cambria Math" panose="02040503050406030204" pitchFamily="18" charset="0"/>
                          <a:sym typeface="Mathematica1"/>
                        </a:rPr>
                        <m:t>) = (</m:t>
                      </m:r>
                      <m:r>
                        <a:rPr lang="en-GB" sz="2800" i="1" dirty="0" smtClean="0">
                          <a:latin typeface="Cambria Math" panose="02040503050406030204" pitchFamily="18" charset="0"/>
                          <a:sym typeface="Mathematica1"/>
                        </a:rPr>
                        <m:t>𝑎</m:t>
                      </m:r>
                      <m:r>
                        <a:rPr lang="en-GB" sz="2800" i="1" dirty="0" smtClean="0">
                          <a:latin typeface="Cambria Math" panose="02040503050406030204" pitchFamily="18" charset="0"/>
                          <a:sym typeface="Mathematica1"/>
                        </a:rPr>
                        <m:t> – </m:t>
                      </m:r>
                      <m:r>
                        <a:rPr lang="en-GB" sz="2800" i="1" dirty="0" smtClean="0">
                          <a:latin typeface="Cambria Math" panose="02040503050406030204" pitchFamily="18" charset="0"/>
                          <a:sym typeface="Mathematica1"/>
                        </a:rPr>
                        <m:t>𝑞</m:t>
                      </m:r>
                      <m:r>
                        <a:rPr lang="en-GB" sz="2800" i="1" baseline="-25000" dirty="0" smtClean="0">
                          <a:latin typeface="Cambria Math" panose="02040503050406030204" pitchFamily="18" charset="0"/>
                          <a:sym typeface="Mathematica1"/>
                        </a:rPr>
                        <m:t>1</m:t>
                      </m:r>
                      <m:r>
                        <a:rPr lang="en-GB" sz="2800" i="1" dirty="0" smtClean="0">
                          <a:latin typeface="Cambria Math" panose="02040503050406030204" pitchFamily="18" charset="0"/>
                          <a:sym typeface="Mathematica1"/>
                        </a:rPr>
                        <m:t> – </m:t>
                      </m:r>
                      <m:r>
                        <a:rPr lang="en-GB" sz="2800" i="1" dirty="0" smtClean="0">
                          <a:latin typeface="Cambria Math" panose="02040503050406030204" pitchFamily="18" charset="0"/>
                          <a:sym typeface="Mathematica1"/>
                        </a:rPr>
                        <m:t>𝑐</m:t>
                      </m:r>
                      <m:r>
                        <a:rPr lang="en-GB" sz="2800" i="1" dirty="0" smtClean="0">
                          <a:latin typeface="Cambria Math" panose="02040503050406030204" pitchFamily="18" charset="0"/>
                          <a:sym typeface="Mathematica1"/>
                        </a:rPr>
                        <m:t> ) / 2</m:t>
                      </m:r>
                    </m:oMath>
                  </m:oMathPara>
                </a14:m>
                <a:endParaRPr lang="en-GB" sz="2800" dirty="0" smtClean="0">
                  <a:sym typeface="Mathematica1"/>
                </a:endParaRPr>
              </a:p>
              <a:p>
                <a:pPr>
                  <a:buNone/>
                </a:pPr>
                <a:r>
                  <a:rPr lang="en-GB" sz="2800" dirty="0" smtClean="0">
                    <a:sym typeface="Mathematica1"/>
                  </a:rPr>
                  <a:t>	Note, this is the same reaction function to that we found in </a:t>
                </a:r>
                <a:r>
                  <a:rPr lang="en-GB" sz="2800" dirty="0" err="1" smtClean="0">
                    <a:sym typeface="Mathematica1"/>
                  </a:rPr>
                  <a:t>Cournot</a:t>
                </a:r>
                <a:r>
                  <a:rPr lang="en-GB" sz="2800" dirty="0" smtClean="0">
                    <a:sym typeface="Mathematica1"/>
                  </a:rPr>
                  <a:t> Oligopoly </a:t>
                </a:r>
              </a:p>
              <a:p>
                <a:pPr algn="just">
                  <a:buNone/>
                </a:pPr>
                <a:endParaRPr lang="en-GB" sz="28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332656"/>
                <a:ext cx="8229600" cy="5793507"/>
              </a:xfrm>
              <a:blipFill rotWithShape="0">
                <a:blip r:embed="rId2"/>
                <a:stretch>
                  <a:fillRect l="-1481" t="-105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524852-CC13-4E00-AE29-4CD591DC35F0}" type="slidenum">
              <a:rPr lang="en-GB" smtClean="0"/>
              <a:pPr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887793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16632"/>
                <a:ext cx="8229600" cy="5793507"/>
              </a:xfrm>
            </p:spPr>
            <p:txBody>
              <a:bodyPr>
                <a:noAutofit/>
              </a:bodyPr>
              <a:lstStyle/>
              <a:p>
                <a:pPr>
                  <a:spcBef>
                    <a:spcPts val="600"/>
                  </a:spcBef>
                  <a:buNone/>
                </a:pPr>
                <a:r>
                  <a:rPr lang="en-GB" sz="2800" b="1" dirty="0" smtClean="0"/>
                  <a:t>Firm 1’s problem</a:t>
                </a:r>
              </a:p>
              <a:p>
                <a:pPr>
                  <a:spcBef>
                    <a:spcPts val="600"/>
                  </a:spcBef>
                  <a:buNone/>
                </a:pPr>
                <a:r>
                  <a:rPr lang="en-GB" sz="2800" dirty="0"/>
                  <a:t>	</a:t>
                </a:r>
                <a14:m>
                  <m:oMath xmlns:m="http://schemas.openxmlformats.org/officeDocument/2006/math">
                    <m:r>
                      <a:rPr lang="en-GB" sz="2800" i="1" dirty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Mathematica1"/>
                      </a:rPr>
                      <m:t>𝜋</m:t>
                    </m:r>
                    <m:r>
                      <a:rPr lang="en-GB" sz="2800" i="1" baseline="-25000" dirty="0" smtClean="0">
                        <a:latin typeface="Cambria Math" panose="02040503050406030204" pitchFamily="18" charset="0"/>
                        <a:sym typeface="Mathematica1"/>
                      </a:rPr>
                      <m:t>2</m:t>
                    </m:r>
                    <m:r>
                      <a:rPr lang="en-GB" sz="2800" i="1" dirty="0" smtClean="0">
                        <a:latin typeface="Cambria Math" panose="02040503050406030204" pitchFamily="18" charset="0"/>
                        <a:sym typeface="Mathematica1"/>
                      </a:rPr>
                      <m:t>(</m:t>
                    </m:r>
                    <m:r>
                      <a:rPr lang="en-GB" sz="2800" i="1" dirty="0" smtClean="0">
                        <a:latin typeface="Cambria Math" panose="02040503050406030204" pitchFamily="18" charset="0"/>
                        <a:sym typeface="Mathematica1"/>
                      </a:rPr>
                      <m:t>𝑞</m:t>
                    </m:r>
                    <m:r>
                      <a:rPr lang="en-GB" sz="2800" i="1" baseline="-25000" dirty="0" smtClean="0">
                        <a:latin typeface="Cambria Math" panose="02040503050406030204" pitchFamily="18" charset="0"/>
                        <a:sym typeface="Mathematica1"/>
                      </a:rPr>
                      <m:t>1</m:t>
                    </m:r>
                    <m:r>
                      <a:rPr lang="en-GB" sz="2800" i="1" dirty="0" smtClean="0">
                        <a:latin typeface="Cambria Math" panose="02040503050406030204" pitchFamily="18" charset="0"/>
                        <a:sym typeface="Mathematica1"/>
                      </a:rPr>
                      <m:t>, </m:t>
                    </m:r>
                    <m:r>
                      <a:rPr lang="en-GB" sz="2800" i="1" dirty="0" smtClean="0">
                        <a:latin typeface="Cambria Math" panose="02040503050406030204" pitchFamily="18" charset="0"/>
                        <a:sym typeface="Mathematica1"/>
                      </a:rPr>
                      <m:t>𝑞</m:t>
                    </m:r>
                    <m:r>
                      <a:rPr lang="en-GB" sz="2800" i="1" baseline="-25000" dirty="0" smtClean="0">
                        <a:latin typeface="Cambria Math" panose="02040503050406030204" pitchFamily="18" charset="0"/>
                        <a:sym typeface="Mathematica1"/>
                      </a:rPr>
                      <m:t>2</m:t>
                    </m:r>
                    <m:r>
                      <a:rPr lang="en-GB" sz="2800" i="1" dirty="0" smtClean="0">
                        <a:latin typeface="Cambria Math" panose="02040503050406030204" pitchFamily="18" charset="0"/>
                        <a:sym typeface="Mathematica1"/>
                      </a:rPr>
                      <m:t>) = </m:t>
                    </m:r>
                    <m:r>
                      <a:rPr lang="en-GB" sz="2800" i="1" dirty="0" smtClean="0">
                        <a:latin typeface="Cambria Math" panose="02040503050406030204" pitchFamily="18" charset="0"/>
                        <a:sym typeface="Mathematica1"/>
                      </a:rPr>
                      <m:t>𝑞</m:t>
                    </m:r>
                    <m:r>
                      <a:rPr lang="en-GB" sz="2800" i="1" baseline="-25000" dirty="0" smtClean="0">
                        <a:latin typeface="Cambria Math" panose="02040503050406030204" pitchFamily="18" charset="0"/>
                        <a:sym typeface="Mathematica1"/>
                      </a:rPr>
                      <m:t>1</m:t>
                    </m:r>
                    <m:r>
                      <a:rPr lang="en-GB" sz="2800" i="1" dirty="0" smtClean="0">
                        <a:latin typeface="Cambria Math" panose="02040503050406030204" pitchFamily="18" charset="0"/>
                        <a:sym typeface="Mathematica1"/>
                      </a:rPr>
                      <m:t> (</m:t>
                    </m:r>
                    <m:r>
                      <a:rPr lang="en-GB" sz="2800" i="1" dirty="0" smtClean="0">
                        <a:latin typeface="Cambria Math" panose="02040503050406030204" pitchFamily="18" charset="0"/>
                        <a:sym typeface="Mathematica1"/>
                      </a:rPr>
                      <m:t>𝑃</m:t>
                    </m:r>
                    <m:r>
                      <a:rPr lang="en-GB" sz="2800" i="1" dirty="0" smtClean="0">
                        <a:latin typeface="Cambria Math" panose="02040503050406030204" pitchFamily="18" charset="0"/>
                        <a:sym typeface="Mathematica1"/>
                      </a:rPr>
                      <m:t>(</m:t>
                    </m:r>
                    <m:r>
                      <a:rPr lang="en-GB" sz="2800" i="1" dirty="0" smtClean="0">
                        <a:latin typeface="Cambria Math" panose="02040503050406030204" pitchFamily="18" charset="0"/>
                        <a:sym typeface="Mathematica1"/>
                      </a:rPr>
                      <m:t>𝑄</m:t>
                    </m:r>
                    <m:r>
                      <a:rPr lang="en-GB" sz="2800" i="1" dirty="0" smtClean="0">
                        <a:latin typeface="Cambria Math" panose="02040503050406030204" pitchFamily="18" charset="0"/>
                        <a:sym typeface="Mathematica1"/>
                      </a:rPr>
                      <m:t>) – </m:t>
                    </m:r>
                    <m:r>
                      <a:rPr lang="en-GB" sz="2800" i="1" dirty="0" smtClean="0">
                        <a:latin typeface="Cambria Math" panose="02040503050406030204" pitchFamily="18" charset="0"/>
                        <a:sym typeface="Mathematica1"/>
                      </a:rPr>
                      <m:t>𝑐</m:t>
                    </m:r>
                    <m:r>
                      <a:rPr lang="en-GB" sz="2800" i="1" dirty="0" smtClean="0">
                        <a:latin typeface="Cambria Math" panose="02040503050406030204" pitchFamily="18" charset="0"/>
                        <a:sym typeface="Mathematica1"/>
                      </a:rPr>
                      <m:t>) = </m:t>
                    </m:r>
                    <m:r>
                      <a:rPr lang="en-GB" sz="2800" i="1" dirty="0" smtClean="0">
                        <a:latin typeface="Cambria Math" panose="02040503050406030204" pitchFamily="18" charset="0"/>
                        <a:sym typeface="Mathematica1"/>
                      </a:rPr>
                      <m:t>𝑞</m:t>
                    </m:r>
                    <m:r>
                      <a:rPr lang="en-GB" sz="2800" i="1" baseline="-25000" dirty="0" smtClean="0">
                        <a:latin typeface="Cambria Math" panose="02040503050406030204" pitchFamily="18" charset="0"/>
                        <a:sym typeface="Mathematica1"/>
                      </a:rPr>
                      <m:t>1</m:t>
                    </m:r>
                    <m:r>
                      <a:rPr lang="en-GB" sz="2800" i="1" dirty="0" smtClean="0">
                        <a:latin typeface="Cambria Math" panose="02040503050406030204" pitchFamily="18" charset="0"/>
                        <a:sym typeface="Mathematica1"/>
                      </a:rPr>
                      <m:t> (</m:t>
                    </m:r>
                    <m:r>
                      <a:rPr lang="en-GB" sz="2800" i="1" dirty="0" smtClean="0">
                        <a:latin typeface="Cambria Math" panose="02040503050406030204" pitchFamily="18" charset="0"/>
                        <a:sym typeface="Mathematica1"/>
                      </a:rPr>
                      <m:t>𝑎</m:t>
                    </m:r>
                    <m:r>
                      <a:rPr lang="en-GB" sz="2800" i="1" dirty="0" smtClean="0">
                        <a:latin typeface="Cambria Math" panose="02040503050406030204" pitchFamily="18" charset="0"/>
                        <a:sym typeface="Mathematica1"/>
                      </a:rPr>
                      <m:t> – </m:t>
                    </m:r>
                    <m:r>
                      <a:rPr lang="en-GB" sz="2800" i="1" dirty="0" smtClean="0">
                        <a:latin typeface="Cambria Math" panose="02040503050406030204" pitchFamily="18" charset="0"/>
                        <a:sym typeface="Mathematica1"/>
                      </a:rPr>
                      <m:t>𝑞</m:t>
                    </m:r>
                    <m:r>
                      <a:rPr lang="en-GB" sz="2800" i="1" baseline="-25000" dirty="0" smtClean="0">
                        <a:latin typeface="Cambria Math" panose="02040503050406030204" pitchFamily="18" charset="0"/>
                        <a:sym typeface="Mathematica1"/>
                      </a:rPr>
                      <m:t>1</m:t>
                    </m:r>
                    <m:r>
                      <a:rPr lang="en-GB" sz="2800" i="1" dirty="0" smtClean="0">
                        <a:latin typeface="Cambria Math" panose="02040503050406030204" pitchFamily="18" charset="0"/>
                        <a:sym typeface="Mathematica1"/>
                      </a:rPr>
                      <m:t> – </m:t>
                    </m:r>
                    <m:r>
                      <a:rPr lang="en-GB" sz="2800" i="1" dirty="0" smtClean="0">
                        <a:latin typeface="Cambria Math" panose="02040503050406030204" pitchFamily="18" charset="0"/>
                        <a:sym typeface="Mathematica1"/>
                      </a:rPr>
                      <m:t>𝑞</m:t>
                    </m:r>
                    <m:r>
                      <a:rPr lang="en-GB" sz="2800" i="1" baseline="-25000" dirty="0" smtClean="0">
                        <a:latin typeface="Cambria Math" panose="02040503050406030204" pitchFamily="18" charset="0"/>
                        <a:sym typeface="Mathematica1"/>
                      </a:rPr>
                      <m:t>2</m:t>
                    </m:r>
                    <m:r>
                      <a:rPr lang="en-GB" sz="2800" i="1" dirty="0" smtClean="0">
                        <a:latin typeface="Cambria Math" panose="02040503050406030204" pitchFamily="18" charset="0"/>
                        <a:sym typeface="Mathematica1"/>
                      </a:rPr>
                      <m:t> – </m:t>
                    </m:r>
                    <m:r>
                      <a:rPr lang="en-GB" sz="2800" i="1" dirty="0" smtClean="0">
                        <a:latin typeface="Cambria Math" panose="02040503050406030204" pitchFamily="18" charset="0"/>
                        <a:sym typeface="Mathematica1"/>
                      </a:rPr>
                      <m:t>𝑐</m:t>
                    </m:r>
                    <m:r>
                      <a:rPr lang="en-GB" sz="2800" i="1" dirty="0" smtClean="0">
                        <a:latin typeface="Cambria Math" panose="02040503050406030204" pitchFamily="18" charset="0"/>
                        <a:sym typeface="Mathematica1"/>
                      </a:rPr>
                      <m:t>) </m:t>
                    </m:r>
                  </m:oMath>
                </a14:m>
                <a:endParaRPr lang="en-GB" sz="2800" dirty="0" smtClean="0">
                  <a:sym typeface="Mathematica1"/>
                </a:endParaRPr>
              </a:p>
              <a:p>
                <a:pPr algn="ctr">
                  <a:spcBef>
                    <a:spcPts val="600"/>
                  </a:spcBef>
                  <a:buNone/>
                </a:pPr>
                <a:r>
                  <a:rPr lang="en-GB" sz="2800" dirty="0" smtClean="0">
                    <a:sym typeface="Mathematica1"/>
                  </a:rPr>
                  <a:t>Max</a:t>
                </a:r>
                <a:r>
                  <a:rPr lang="en-GB" sz="2800" baseline="-25000" dirty="0" smtClean="0">
                    <a:sym typeface="Mathematica1"/>
                  </a:rPr>
                  <a:t>{q1}</a:t>
                </a:r>
                <a:r>
                  <a:rPr lang="en-GB" sz="2800" dirty="0" smtClean="0">
                    <a:sym typeface="Mathematica1"/>
                  </a:rPr>
                  <a:t> q</a:t>
                </a:r>
                <a:r>
                  <a:rPr lang="en-GB" sz="2800" baseline="-25000" dirty="0" smtClean="0">
                    <a:sym typeface="Mathematica1"/>
                  </a:rPr>
                  <a:t>1</a:t>
                </a:r>
                <a:r>
                  <a:rPr lang="en-GB" sz="2800" dirty="0" smtClean="0">
                    <a:sym typeface="Mathematica1"/>
                  </a:rPr>
                  <a:t> (a – q</a:t>
                </a:r>
                <a:r>
                  <a:rPr lang="en-GB" sz="2800" baseline="-25000" dirty="0" smtClean="0">
                    <a:sym typeface="Mathematica1"/>
                  </a:rPr>
                  <a:t>1</a:t>
                </a:r>
                <a:r>
                  <a:rPr lang="en-GB" sz="2800" dirty="0" smtClean="0">
                    <a:sym typeface="Mathematica1"/>
                  </a:rPr>
                  <a:t> – q</a:t>
                </a:r>
                <a:r>
                  <a:rPr lang="en-GB" sz="2800" baseline="-25000" dirty="0" smtClean="0">
                    <a:sym typeface="Mathematica1"/>
                  </a:rPr>
                  <a:t>2</a:t>
                </a:r>
                <a:r>
                  <a:rPr lang="en-GB" sz="2800" dirty="0" smtClean="0">
                    <a:sym typeface="Mathematica1"/>
                  </a:rPr>
                  <a:t> – c)</a:t>
                </a:r>
              </a:p>
              <a:p>
                <a:pPr algn="just">
                  <a:spcBef>
                    <a:spcPts val="600"/>
                  </a:spcBef>
                  <a:buNone/>
                </a:pPr>
                <a:r>
                  <a:rPr lang="en-GB" sz="2800" dirty="0" smtClean="0">
                    <a:sym typeface="Mathematica1"/>
                  </a:rPr>
                  <a:t>Given that Firm 1 knows R</a:t>
                </a:r>
                <a:r>
                  <a:rPr lang="en-GB" sz="2800" baseline="-25000" dirty="0" smtClean="0">
                    <a:sym typeface="Mathematica1"/>
                  </a:rPr>
                  <a:t>2 </a:t>
                </a:r>
                <a:r>
                  <a:rPr lang="en-GB" sz="2800" dirty="0" smtClean="0">
                    <a:sym typeface="Mathematica1"/>
                  </a:rPr>
                  <a:t>(q</a:t>
                </a:r>
                <a:r>
                  <a:rPr lang="en-GB" sz="2800" baseline="-25000" dirty="0" smtClean="0">
                    <a:sym typeface="Mathematica1"/>
                  </a:rPr>
                  <a:t>1</a:t>
                </a:r>
                <a:r>
                  <a:rPr lang="en-GB" sz="2800" dirty="0" smtClean="0">
                    <a:sym typeface="Mathematica1"/>
                  </a:rPr>
                  <a:t>) , its problem is</a:t>
                </a:r>
              </a:p>
              <a:p>
                <a:pPr algn="ctr">
                  <a:spcBef>
                    <a:spcPts val="600"/>
                  </a:spcBef>
                  <a:buNone/>
                </a:pPr>
                <a:r>
                  <a:rPr lang="en-GB" sz="2800" dirty="0" smtClean="0">
                    <a:sym typeface="Mathematica1"/>
                  </a:rPr>
                  <a:t>Max</a:t>
                </a:r>
                <a:r>
                  <a:rPr lang="en-GB" sz="2800" baseline="-25000" dirty="0" smtClean="0">
                    <a:sym typeface="Mathematica1"/>
                  </a:rPr>
                  <a:t>{q1}</a:t>
                </a:r>
                <a:r>
                  <a:rPr lang="en-GB" sz="2800" dirty="0" smtClean="0">
                    <a:sym typeface="Mathematica1"/>
                  </a:rPr>
                  <a:t> q</a:t>
                </a:r>
                <a:r>
                  <a:rPr lang="en-GB" sz="2800" baseline="-25000" dirty="0" smtClean="0">
                    <a:sym typeface="Mathematica1"/>
                  </a:rPr>
                  <a:t>1</a:t>
                </a:r>
                <a:r>
                  <a:rPr lang="en-GB" sz="2800" dirty="0" smtClean="0">
                    <a:sym typeface="Mathematica1"/>
                  </a:rPr>
                  <a:t> (a – q</a:t>
                </a:r>
                <a:r>
                  <a:rPr lang="en-GB" sz="2800" baseline="-25000" dirty="0" smtClean="0">
                    <a:sym typeface="Mathematica1"/>
                  </a:rPr>
                  <a:t>1</a:t>
                </a:r>
                <a:r>
                  <a:rPr lang="en-GB" sz="2800" dirty="0" smtClean="0">
                    <a:sym typeface="Mathematica1"/>
                  </a:rPr>
                  <a:t> – R</a:t>
                </a:r>
                <a:r>
                  <a:rPr lang="en-GB" sz="2800" baseline="-25000" dirty="0" smtClean="0">
                    <a:sym typeface="Mathematica1"/>
                  </a:rPr>
                  <a:t>2 </a:t>
                </a:r>
                <a:r>
                  <a:rPr lang="en-GB" sz="2800" dirty="0" smtClean="0">
                    <a:sym typeface="Mathematica1"/>
                  </a:rPr>
                  <a:t>(q</a:t>
                </a:r>
                <a:r>
                  <a:rPr lang="en-GB" sz="2800" baseline="-25000" dirty="0" smtClean="0">
                    <a:sym typeface="Mathematica1"/>
                  </a:rPr>
                  <a:t>1</a:t>
                </a:r>
                <a:r>
                  <a:rPr lang="en-GB" sz="2800" dirty="0" smtClean="0">
                    <a:sym typeface="Mathematica1"/>
                  </a:rPr>
                  <a:t>)  – c)</a:t>
                </a:r>
              </a:p>
              <a:p>
                <a:pPr algn="just">
                  <a:spcBef>
                    <a:spcPts val="600"/>
                  </a:spcBef>
                  <a:buNone/>
                </a:pPr>
                <a:r>
                  <a:rPr lang="en-GB" sz="2800" dirty="0" smtClean="0">
                    <a:sym typeface="Mathematica1"/>
                  </a:rPr>
                  <a:t>replacing R</a:t>
                </a:r>
                <a:r>
                  <a:rPr lang="en-GB" sz="2800" baseline="-25000" dirty="0" smtClean="0">
                    <a:sym typeface="Mathematica1"/>
                  </a:rPr>
                  <a:t>2 </a:t>
                </a:r>
                <a:r>
                  <a:rPr lang="en-GB" sz="2800" dirty="0" smtClean="0">
                    <a:sym typeface="Mathematica1"/>
                  </a:rPr>
                  <a:t>(q</a:t>
                </a:r>
                <a:r>
                  <a:rPr lang="en-GB" sz="2800" baseline="-25000" dirty="0" smtClean="0">
                    <a:sym typeface="Mathematica1"/>
                  </a:rPr>
                  <a:t>1</a:t>
                </a:r>
                <a:r>
                  <a:rPr lang="en-GB" sz="2800" dirty="0" smtClean="0">
                    <a:sym typeface="Mathematica1"/>
                  </a:rPr>
                  <a:t>) we get:</a:t>
                </a:r>
              </a:p>
              <a:p>
                <a:pPr algn="ctr">
                  <a:spcBef>
                    <a:spcPts val="600"/>
                  </a:spcBef>
                  <a:buNone/>
                </a:pPr>
                <a:r>
                  <a:rPr lang="en-GB" sz="2800" dirty="0" smtClean="0">
                    <a:sym typeface="Mathematica1"/>
                  </a:rPr>
                  <a:t>Max</a:t>
                </a:r>
                <a:r>
                  <a:rPr lang="en-GB" sz="2800" baseline="-25000" dirty="0" smtClean="0">
                    <a:sym typeface="Mathematica1"/>
                  </a:rPr>
                  <a:t>{q1}</a:t>
                </a:r>
                <a:r>
                  <a:rPr lang="en-GB" sz="2800" dirty="0" smtClean="0">
                    <a:sym typeface="Mathematica1"/>
                  </a:rPr>
                  <a:t> q</a:t>
                </a:r>
                <a:r>
                  <a:rPr lang="en-GB" sz="2800" baseline="-25000" dirty="0" smtClean="0">
                    <a:sym typeface="Mathematica1"/>
                  </a:rPr>
                  <a:t>1</a:t>
                </a:r>
                <a:r>
                  <a:rPr lang="en-GB" sz="2800" dirty="0" smtClean="0">
                    <a:sym typeface="Mathematica1"/>
                  </a:rPr>
                  <a:t> (a – q</a:t>
                </a:r>
                <a:r>
                  <a:rPr lang="en-GB" sz="2800" baseline="-25000" dirty="0" smtClean="0">
                    <a:sym typeface="Mathematica1"/>
                  </a:rPr>
                  <a:t>1</a:t>
                </a:r>
                <a:r>
                  <a:rPr lang="en-GB" sz="2800" dirty="0" smtClean="0">
                    <a:sym typeface="Mathematica1"/>
                  </a:rPr>
                  <a:t> – c) / 2</a:t>
                </a:r>
              </a:p>
              <a:p>
                <a:pPr algn="just">
                  <a:spcBef>
                    <a:spcPts val="600"/>
                  </a:spcBef>
                  <a:buNone/>
                </a:pPr>
                <a:r>
                  <a:rPr lang="en-GB" sz="2800" dirty="0" smtClean="0">
                    <a:sym typeface="Mathematica1"/>
                  </a:rPr>
                  <a:t>Using the FOCs</a:t>
                </a:r>
              </a:p>
              <a:p>
                <a:pPr algn="ctr">
                  <a:spcBef>
                    <a:spcPts val="600"/>
                  </a:spcBef>
                  <a:buNone/>
                </a:pPr>
                <a:r>
                  <a:rPr lang="en-GB" sz="2800" dirty="0" smtClean="0">
                    <a:sym typeface="Mathematica1"/>
                  </a:rPr>
                  <a:t>q</a:t>
                </a:r>
                <a:r>
                  <a:rPr lang="en-GB" sz="2800" baseline="-25000" dirty="0" smtClean="0">
                    <a:sym typeface="Mathematica1"/>
                  </a:rPr>
                  <a:t>1</a:t>
                </a:r>
                <a:r>
                  <a:rPr lang="en-GB" sz="2800" dirty="0" smtClean="0">
                    <a:sym typeface="Mathematica1"/>
                  </a:rPr>
                  <a:t>*= (a – c ) / 2</a:t>
                </a:r>
              </a:p>
              <a:p>
                <a:pPr>
                  <a:spcBef>
                    <a:spcPts val="600"/>
                  </a:spcBef>
                  <a:buNone/>
                </a:pPr>
                <a:r>
                  <a:rPr lang="en-GB" sz="2800" dirty="0" smtClean="0">
                    <a:sym typeface="Mathematica1"/>
                  </a:rPr>
                  <a:t>Replacing in R</a:t>
                </a:r>
                <a:r>
                  <a:rPr lang="en-GB" sz="2800" baseline="-25000" dirty="0" smtClean="0">
                    <a:sym typeface="Mathematica1"/>
                  </a:rPr>
                  <a:t>2 </a:t>
                </a:r>
                <a:r>
                  <a:rPr lang="en-GB" sz="2800" dirty="0" smtClean="0">
                    <a:sym typeface="Mathematica1"/>
                  </a:rPr>
                  <a:t>(q</a:t>
                </a:r>
                <a:r>
                  <a:rPr lang="en-GB" sz="2800" baseline="-25000" dirty="0" smtClean="0">
                    <a:sym typeface="Mathematica1"/>
                  </a:rPr>
                  <a:t>1</a:t>
                </a:r>
                <a:r>
                  <a:rPr lang="en-GB" sz="2800" dirty="0" smtClean="0">
                    <a:sym typeface="Mathematica1"/>
                  </a:rPr>
                  <a:t>)  we get:</a:t>
                </a:r>
                <a:endParaRPr lang="en-GB" sz="2800" dirty="0">
                  <a:sym typeface="Mathematica1"/>
                </a:endParaRPr>
              </a:p>
              <a:p>
                <a:pPr algn="ctr">
                  <a:spcBef>
                    <a:spcPts val="600"/>
                  </a:spcBef>
                  <a:buNone/>
                </a:pPr>
                <a:r>
                  <a:rPr lang="en-GB" sz="2800" dirty="0" smtClean="0">
                    <a:sym typeface="Mathematica1"/>
                  </a:rPr>
                  <a:t>R</a:t>
                </a:r>
                <a:r>
                  <a:rPr lang="en-GB" sz="2800" baseline="-25000" dirty="0" smtClean="0">
                    <a:sym typeface="Mathematica1"/>
                  </a:rPr>
                  <a:t>2 </a:t>
                </a:r>
                <a:r>
                  <a:rPr lang="en-GB" sz="2800" dirty="0" smtClean="0">
                    <a:sym typeface="Mathematica1"/>
                  </a:rPr>
                  <a:t>(q</a:t>
                </a:r>
                <a:r>
                  <a:rPr lang="en-GB" sz="2800" baseline="-25000" dirty="0" smtClean="0">
                    <a:sym typeface="Mathematica1"/>
                  </a:rPr>
                  <a:t>1</a:t>
                </a:r>
                <a:r>
                  <a:rPr lang="en-GB" sz="2800" dirty="0" smtClean="0">
                    <a:sym typeface="Mathematica1"/>
                  </a:rPr>
                  <a:t>*) = (a –c ) / 4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16632"/>
                <a:ext cx="8229600" cy="5793507"/>
              </a:xfrm>
              <a:blipFill rotWithShape="0">
                <a:blip r:embed="rId2"/>
                <a:stretch>
                  <a:fillRect l="-1481" t="-94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524852-CC13-4E00-AE29-4CD591DC35F0}" type="slidenum">
              <a:rPr lang="en-GB" smtClean="0"/>
              <a:pPr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175806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7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57748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800" dirty="0" smtClean="0"/>
              <a:t>The backward induction outcome is</a:t>
            </a:r>
          </a:p>
          <a:p>
            <a:pPr algn="ctr">
              <a:spcBef>
                <a:spcPts val="600"/>
              </a:spcBef>
              <a:buNone/>
            </a:pPr>
            <a:r>
              <a:rPr lang="en-GB" sz="2800" dirty="0" smtClean="0">
                <a:sym typeface="Mathematica1"/>
              </a:rPr>
              <a:t>q</a:t>
            </a:r>
            <a:r>
              <a:rPr lang="en-GB" sz="2800" baseline="-25000" dirty="0" smtClean="0">
                <a:sym typeface="Mathematica1"/>
              </a:rPr>
              <a:t>1</a:t>
            </a:r>
            <a:r>
              <a:rPr lang="en-GB" sz="2800" dirty="0" smtClean="0">
                <a:sym typeface="Mathematica1"/>
              </a:rPr>
              <a:t>= (a – c ) / 2</a:t>
            </a:r>
          </a:p>
          <a:p>
            <a:pPr algn="ctr">
              <a:spcBef>
                <a:spcPts val="600"/>
              </a:spcBef>
              <a:buNone/>
            </a:pPr>
            <a:r>
              <a:rPr lang="en-GB" sz="2800" dirty="0" smtClean="0">
                <a:sym typeface="Mathematica1"/>
              </a:rPr>
              <a:t>q</a:t>
            </a:r>
            <a:r>
              <a:rPr lang="en-GB" sz="2800" baseline="-25000" dirty="0" smtClean="0">
                <a:sym typeface="Mathematica1"/>
              </a:rPr>
              <a:t>2</a:t>
            </a:r>
            <a:r>
              <a:rPr lang="en-GB" sz="2800" dirty="0" smtClean="0">
                <a:sym typeface="Mathematica1"/>
              </a:rPr>
              <a:t>= (a –c ) / 4</a:t>
            </a:r>
          </a:p>
          <a:p>
            <a:pPr marL="0" indent="0">
              <a:buNone/>
            </a:pPr>
            <a:r>
              <a:rPr lang="en-GB" sz="2800" dirty="0" smtClean="0"/>
              <a:t>The </a:t>
            </a:r>
            <a:r>
              <a:rPr lang="en-GB" sz="2800" dirty="0" err="1" smtClean="0"/>
              <a:t>Subgame</a:t>
            </a:r>
            <a:r>
              <a:rPr lang="en-GB" sz="2800" dirty="0" smtClean="0"/>
              <a:t> Perfect Nash Equilibrium is</a:t>
            </a:r>
          </a:p>
          <a:p>
            <a:pPr marL="0" indent="0" algn="ctr">
              <a:buNone/>
            </a:pPr>
            <a:r>
              <a:rPr lang="en-GB" sz="2800" dirty="0" smtClean="0">
                <a:sym typeface="Mathematica1"/>
              </a:rPr>
              <a:t>q</a:t>
            </a:r>
            <a:r>
              <a:rPr lang="en-GB" sz="2800" baseline="-25000" dirty="0" smtClean="0">
                <a:sym typeface="Mathematica1"/>
              </a:rPr>
              <a:t>1</a:t>
            </a:r>
            <a:r>
              <a:rPr lang="en-GB" sz="2800" dirty="0" smtClean="0">
                <a:sym typeface="Mathematica1"/>
              </a:rPr>
              <a:t>= (a – c ) / 2</a:t>
            </a:r>
          </a:p>
          <a:p>
            <a:pPr marL="0" indent="0" algn="ctr">
              <a:buNone/>
            </a:pPr>
            <a:r>
              <a:rPr lang="en-GB" sz="2800" dirty="0" smtClean="0">
                <a:sym typeface="Mathematica1"/>
              </a:rPr>
              <a:t>q</a:t>
            </a:r>
            <a:r>
              <a:rPr lang="en-GB" sz="2800" baseline="-25000" dirty="0" smtClean="0">
                <a:sym typeface="Mathematica1"/>
              </a:rPr>
              <a:t>2</a:t>
            </a:r>
            <a:r>
              <a:rPr lang="en-GB" sz="2800" dirty="0" smtClean="0">
                <a:sym typeface="Mathematica1"/>
              </a:rPr>
              <a:t> = (a – q</a:t>
            </a:r>
            <a:r>
              <a:rPr lang="en-GB" sz="2800" baseline="-25000" dirty="0" smtClean="0">
                <a:sym typeface="Mathematica1"/>
              </a:rPr>
              <a:t>1</a:t>
            </a:r>
            <a:r>
              <a:rPr lang="en-GB" sz="2800" dirty="0" smtClean="0">
                <a:sym typeface="Mathematica1"/>
              </a:rPr>
              <a:t> – c ) / 2</a:t>
            </a:r>
          </a:p>
          <a:p>
            <a:pPr marL="0" indent="0">
              <a:buNone/>
            </a:pPr>
            <a:endParaRPr lang="en-GB" sz="2800" dirty="0" smtClean="0">
              <a:sym typeface="Mathematica1"/>
            </a:endParaRPr>
          </a:p>
          <a:p>
            <a:pPr marL="0" indent="0">
              <a:buNone/>
            </a:pPr>
            <a:endParaRPr lang="en-GB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524852-CC13-4E00-AE29-4CD591DC35F0}" type="slidenum">
              <a:rPr lang="en-GB" smtClean="0"/>
              <a:pPr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91003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12" y="0"/>
            <a:ext cx="8568952" cy="971600"/>
          </a:xfrm>
        </p:spPr>
        <p:txBody>
          <a:bodyPr>
            <a:normAutofit/>
          </a:bodyPr>
          <a:lstStyle/>
          <a:p>
            <a:r>
              <a:rPr lang="en-GB" sz="3600" b="1" dirty="0" smtClean="0"/>
              <a:t>Wage and employment</a:t>
            </a:r>
            <a:endParaRPr lang="en-GB" sz="3600" b="1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251520" y="1052736"/>
                <a:ext cx="8496944" cy="5472608"/>
              </a:xfrm>
            </p:spPr>
            <p:txBody>
              <a:bodyPr>
                <a:noAutofit/>
              </a:bodyPr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</a:pPr>
                <a:r>
                  <a:rPr lang="en-GB" sz="2800" dirty="0" smtClean="0"/>
                  <a:t>Relation between an Union and a Firm</a:t>
                </a:r>
              </a:p>
              <a:p>
                <a:pPr algn="just">
                  <a:lnSpc>
                    <a:spcPct val="120000"/>
                  </a:lnSpc>
                  <a:spcBef>
                    <a:spcPts val="0"/>
                  </a:spcBef>
                </a:pPr>
                <a:r>
                  <a:rPr lang="en-GB" sz="2800" dirty="0" smtClean="0"/>
                  <a:t>Union has exclusive control on the wages</a:t>
                </a:r>
              </a:p>
              <a:p>
                <a:pPr algn="just">
                  <a:lnSpc>
                    <a:spcPct val="120000"/>
                  </a:lnSpc>
                  <a:spcBef>
                    <a:spcPts val="0"/>
                  </a:spcBef>
                </a:pPr>
                <a:r>
                  <a:rPr lang="en-GB" sz="2800" dirty="0" smtClean="0"/>
                  <a:t>Firm has exclusive control over employment</a:t>
                </a:r>
              </a:p>
              <a:p>
                <a:pPr algn="just">
                  <a:lnSpc>
                    <a:spcPct val="120000"/>
                  </a:lnSpc>
                  <a:spcBef>
                    <a:spcPts val="0"/>
                  </a:spcBef>
                </a:pPr>
                <a:r>
                  <a:rPr lang="en-GB" sz="2800" dirty="0" smtClean="0"/>
                  <a:t>Union utility function is  </a:t>
                </a:r>
                <a14:m>
                  <m:oMath xmlns:m="http://schemas.openxmlformats.org/officeDocument/2006/math">
                    <m:r>
                      <a:rPr lang="en-GB" sz="2800" i="1" dirty="0" smtClean="0">
                        <a:latin typeface="Cambria Math" panose="02040503050406030204" pitchFamily="18" charset="0"/>
                      </a:rPr>
                      <m:t>𝑈</m:t>
                    </m:r>
                    <m:d>
                      <m:dPr>
                        <m:ctrlPr>
                          <a:rPr lang="en-GB" sz="2800" i="1" dirty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sz="2800" i="1" dirty="0" smtClean="0">
                            <a:latin typeface="Cambria Math" panose="02040503050406030204" pitchFamily="18" charset="0"/>
                          </a:rPr>
                          <m:t>𝑤</m:t>
                        </m:r>
                        <m:r>
                          <a:rPr lang="en-GB" sz="2800" i="1" dirty="0" smtClean="0">
                            <a:latin typeface="Cambria Math" panose="02040503050406030204" pitchFamily="18" charset="0"/>
                          </a:rPr>
                          <m:t>, </m:t>
                        </m:r>
                        <m:r>
                          <a:rPr lang="en-GB" sz="2800" i="1" dirty="0" smtClean="0">
                            <a:latin typeface="Cambria Math" panose="02040503050406030204" pitchFamily="18" charset="0"/>
                          </a:rPr>
                          <m:t>𝐿</m:t>
                        </m:r>
                      </m:e>
                    </m:d>
                    <m:r>
                      <a:rPr lang="en-GB" sz="2800" b="0" i="1" dirty="0" smtClean="0">
                        <a:latin typeface="Cambria Math" panose="02040503050406030204" pitchFamily="18" charset="0"/>
                      </a:rPr>
                      <m:t>=</m:t>
                    </m:r>
                    <m:func>
                      <m:funcPr>
                        <m:ctrlPr>
                          <a:rPr lang="en-GB" sz="2800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GB" sz="2800">
                            <a:latin typeface="Cambria Math"/>
                          </a:rPr>
                          <m:t>L</m:t>
                        </m:r>
                        <m:r>
                          <a:rPr lang="en-GB" sz="2800">
                            <a:latin typeface="Cambria Math"/>
                          </a:rPr>
                          <m:t>+</m:t>
                        </m:r>
                        <m:r>
                          <m:rPr>
                            <m:sty m:val="p"/>
                          </m:rPr>
                          <a:rPr lang="en-GB" sz="2800">
                            <a:latin typeface="Cambria Math"/>
                          </a:rPr>
                          <m:t>ln</m:t>
                        </m:r>
                      </m:fName>
                      <m:e>
                        <m:r>
                          <a:rPr lang="en-GB" sz="2800" i="1">
                            <a:latin typeface="Cambria Math"/>
                          </a:rPr>
                          <m:t>𝑤</m:t>
                        </m:r>
                      </m:e>
                    </m:func>
                  </m:oMath>
                </a14:m>
                <a:r>
                  <a:rPr lang="en-GB" sz="2800" dirty="0" smtClean="0"/>
                  <a:t>  where w is the wage the union demands and L is the </a:t>
                </a:r>
                <a:r>
                  <a:rPr lang="en-GB" sz="2800" dirty="0" smtClean="0"/>
                  <a:t>employment</a:t>
                </a:r>
                <a:endParaRPr lang="en-GB" sz="2800" dirty="0" smtClean="0"/>
              </a:p>
              <a:p>
                <a:pPr algn="just">
                  <a:lnSpc>
                    <a:spcPct val="120000"/>
                  </a:lnSpc>
                  <a:spcBef>
                    <a:spcPts val="0"/>
                  </a:spcBef>
                </a:pPr>
                <a:r>
                  <a:rPr lang="en-GB" sz="2800" dirty="0" smtClean="0"/>
                  <a:t>Firm’s profit function is:</a:t>
                </a:r>
              </a:p>
              <a:p>
                <a:pPr algn="ctr">
                  <a:lnSpc>
                    <a:spcPct val="120000"/>
                  </a:lnSpc>
                  <a:spcBef>
                    <a:spcPts val="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800" i="1" dirty="0"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Mathematica1"/>
                        </a:rPr>
                        <m:t>𝜋</m:t>
                      </m:r>
                      <m:r>
                        <m:rPr>
                          <m:nor/>
                        </m:rPr>
                        <a:rPr lang="en-GB" sz="2800" dirty="0">
                          <a:sym typeface="Mathematica1"/>
                        </a:rPr>
                        <m:t>(</m:t>
                      </m:r>
                      <m:r>
                        <m:rPr>
                          <m:nor/>
                        </m:rPr>
                        <a:rPr lang="en-GB" sz="2800" dirty="0">
                          <a:sym typeface="Mathematica1"/>
                        </a:rPr>
                        <m:t>w</m:t>
                      </m:r>
                      <m:r>
                        <m:rPr>
                          <m:nor/>
                        </m:rPr>
                        <a:rPr lang="en-GB" sz="2800" dirty="0">
                          <a:sym typeface="Mathematica1"/>
                        </a:rPr>
                        <m:t>, </m:t>
                      </m:r>
                      <m:r>
                        <m:rPr>
                          <m:nor/>
                        </m:rPr>
                        <a:rPr lang="en-GB" sz="2800" dirty="0">
                          <a:sym typeface="Mathematica1"/>
                        </a:rPr>
                        <m:t>L</m:t>
                      </m:r>
                      <m:r>
                        <m:rPr>
                          <m:nor/>
                        </m:rPr>
                        <a:rPr lang="en-GB" sz="2800" dirty="0">
                          <a:sym typeface="Mathematica1"/>
                        </a:rPr>
                        <m:t>)</m:t>
                      </m:r>
                      <m:r>
                        <a:rPr lang="en-GB" sz="2800" i="1" dirty="0">
                          <a:latin typeface="Cambria Math"/>
                          <a:sym typeface="Mathematica1"/>
                        </a:rPr>
                        <m:t>=</m:t>
                      </m:r>
                      <m:r>
                        <a:rPr lang="en-GB" sz="2800" b="0" i="1" dirty="0" smtClean="0">
                          <a:latin typeface="Cambria Math" panose="02040503050406030204" pitchFamily="18" charset="0"/>
                        </a:rPr>
                        <m:t>2</m:t>
                      </m:r>
                      <m:r>
                        <a:rPr lang="en-GB" sz="2800" i="1" dirty="0">
                          <a:latin typeface="Cambria Math"/>
                        </a:rPr>
                        <m:t>0 </m:t>
                      </m:r>
                      <m:r>
                        <a:rPr lang="en-GB" sz="2800" i="1" dirty="0">
                          <a:latin typeface="Cambria Math"/>
                        </a:rPr>
                        <m:t>𝐿</m:t>
                      </m:r>
                      <m:r>
                        <a:rPr lang="en-GB" sz="2800" i="1" dirty="0">
                          <a:latin typeface="Cambria Math"/>
                        </a:rPr>
                        <m:t> –2</m:t>
                      </m:r>
                      <m:sSup>
                        <m:sSupPr>
                          <m:ctrlPr>
                            <a:rPr lang="en-GB" sz="2800" i="1" dirty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2800" i="1" dirty="0">
                              <a:latin typeface="Cambria Math"/>
                            </a:rPr>
                            <m:t>𝐿</m:t>
                          </m:r>
                        </m:e>
                        <m:sup>
                          <m:r>
                            <a:rPr lang="en-GB" sz="2800" i="1" dirty="0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GB" sz="2800" i="1" dirty="0">
                          <a:latin typeface="Cambria Math"/>
                        </a:rPr>
                        <m:t> − </m:t>
                      </m:r>
                      <m:r>
                        <a:rPr lang="en-GB" sz="2800" i="1" dirty="0">
                          <a:latin typeface="Cambria Math"/>
                        </a:rPr>
                        <m:t>𝑤𝐿</m:t>
                      </m:r>
                    </m:oMath>
                  </m:oMathPara>
                </a14:m>
                <a:endParaRPr lang="en-GB" sz="2800" dirty="0"/>
              </a:p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buNone/>
                </a:pPr>
                <a:r>
                  <a:rPr lang="en-GB" sz="2800" dirty="0">
                    <a:sym typeface="Mathematica1"/>
                  </a:rPr>
                  <a:t>	</a:t>
                </a:r>
                <a:r>
                  <a:rPr lang="en-GB" sz="2800" dirty="0" smtClean="0">
                    <a:sym typeface="Mathematica1"/>
                  </a:rPr>
                  <a:t>where </a:t>
                </a:r>
                <a14:m>
                  <m:oMath xmlns:m="http://schemas.openxmlformats.org/officeDocument/2006/math">
                    <m:r>
                      <a:rPr lang="en-GB" sz="2800" b="0" i="1" dirty="0" smtClean="0">
                        <a:latin typeface="Cambria Math" panose="02040503050406030204" pitchFamily="18" charset="0"/>
                      </a:rPr>
                      <m:t>20</m:t>
                    </m:r>
                    <m:r>
                      <a:rPr lang="en-GB" sz="2800" i="1" dirty="0">
                        <a:latin typeface="Cambria Math"/>
                      </a:rPr>
                      <m:t> </m:t>
                    </m:r>
                    <m:r>
                      <a:rPr lang="en-GB" sz="2800" i="1" dirty="0">
                        <a:latin typeface="Cambria Math"/>
                      </a:rPr>
                      <m:t>𝐿</m:t>
                    </m:r>
                    <m:r>
                      <a:rPr lang="en-GB" sz="2800" i="1" dirty="0">
                        <a:latin typeface="Cambria Math"/>
                      </a:rPr>
                      <m:t> –2</m:t>
                    </m:r>
                    <m:sSup>
                      <m:sSupPr>
                        <m:ctrlPr>
                          <a:rPr lang="en-GB" sz="2800" i="1" dirty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2800" i="1" dirty="0">
                            <a:latin typeface="Cambria Math"/>
                          </a:rPr>
                          <m:t>𝐿</m:t>
                        </m:r>
                      </m:e>
                      <m:sup>
                        <m:r>
                          <a:rPr lang="en-GB" sz="2800" i="1" dirty="0"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GB" sz="2800" dirty="0" smtClean="0"/>
                  <a:t> represents the revenue R as function of </a:t>
                </a:r>
                <a14:m>
                  <m:oMath xmlns:m="http://schemas.openxmlformats.org/officeDocument/2006/math">
                    <m:r>
                      <a:rPr lang="en-GB" sz="2800" i="1" dirty="0" smtClean="0">
                        <a:latin typeface="Cambria Math" panose="02040503050406030204" pitchFamily="18" charset="0"/>
                      </a:rPr>
                      <m:t>𝐿</m:t>
                    </m:r>
                  </m:oMath>
                </a14:m>
                <a:r>
                  <a:rPr lang="en-GB" sz="2800" dirty="0" smtClean="0"/>
                  <a:t> (price = 2, and </a:t>
                </a:r>
                <a14:m>
                  <m:oMath xmlns:m="http://schemas.openxmlformats.org/officeDocument/2006/math">
                    <m:r>
                      <a:rPr lang="en-GB" sz="2800" b="0" i="1" dirty="0" smtClean="0">
                        <a:latin typeface="Cambria Math" panose="02040503050406030204" pitchFamily="18" charset="0"/>
                      </a:rPr>
                      <m:t>1</m:t>
                    </m:r>
                    <m:r>
                      <a:rPr lang="en-GB" sz="2800" i="1" dirty="0">
                        <a:latin typeface="Cambria Math" panose="02040503050406030204" pitchFamily="18" charset="0"/>
                      </a:rPr>
                      <m:t>0</m:t>
                    </m:r>
                    <m:r>
                      <a:rPr lang="en-GB" sz="2800" i="1" dirty="0">
                        <a:latin typeface="Cambria Math"/>
                      </a:rPr>
                      <m:t> </m:t>
                    </m:r>
                    <m:r>
                      <a:rPr lang="en-GB" sz="2800" i="1" dirty="0">
                        <a:latin typeface="Cambria Math"/>
                      </a:rPr>
                      <m:t>𝐿</m:t>
                    </m:r>
                    <m:r>
                      <a:rPr lang="en-GB" sz="2800" i="1" dirty="0">
                        <a:latin typeface="Cambria Math"/>
                      </a:rPr>
                      <m:t> –</m:t>
                    </m:r>
                    <m:sSup>
                      <m:sSupPr>
                        <m:ctrlPr>
                          <a:rPr lang="en-GB" sz="2800" i="1" dirty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2800" i="1" dirty="0">
                            <a:latin typeface="Cambria Math"/>
                          </a:rPr>
                          <m:t>𝐿</m:t>
                        </m:r>
                      </m:e>
                      <m:sup>
                        <m:r>
                          <a:rPr lang="en-GB" sz="2800" i="1" dirty="0"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GB" sz="2800" dirty="0" smtClean="0"/>
                  <a:t> is the production function)</a:t>
                </a:r>
                <a:endParaRPr lang="en-GB" sz="2800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51520" y="1052736"/>
                <a:ext cx="8496944" cy="5472608"/>
              </a:xfrm>
              <a:blipFill rotWithShape="0">
                <a:blip r:embed="rId2"/>
                <a:stretch>
                  <a:fillRect l="-1291" t="-223" r="-1506" b="-724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524852-CC13-4E00-AE29-4CD591DC35F0}" type="slidenum">
              <a:rPr lang="en-GB" smtClean="0"/>
              <a:pPr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898271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107504" y="260648"/>
                <a:ext cx="8856984" cy="5865515"/>
              </a:xfrm>
            </p:spPr>
            <p:txBody>
              <a:bodyPr>
                <a:normAutofit/>
              </a:bodyPr>
              <a:lstStyle/>
              <a:p>
                <a:pPr>
                  <a:buNone/>
                </a:pPr>
                <a:r>
                  <a:rPr lang="en-GB" sz="2800" dirty="0" smtClean="0"/>
                  <a:t>Timing of the game</a:t>
                </a:r>
              </a:p>
              <a:p>
                <a:pPr>
                  <a:buNone/>
                </a:pPr>
                <a:r>
                  <a:rPr lang="en-GB" sz="2800" b="1" dirty="0" smtClean="0"/>
                  <a:t>1. </a:t>
                </a:r>
                <a:r>
                  <a:rPr lang="en-GB" sz="2800" dirty="0" smtClean="0"/>
                  <a:t>The union makes a wage demand w</a:t>
                </a:r>
              </a:p>
              <a:p>
                <a:pPr>
                  <a:buNone/>
                </a:pPr>
                <a:r>
                  <a:rPr lang="en-GB" sz="2800" b="1" dirty="0" smtClean="0"/>
                  <a:t>2. </a:t>
                </a:r>
                <a:r>
                  <a:rPr lang="en-GB" sz="2800" dirty="0" smtClean="0"/>
                  <a:t>The firm observes w and then chooses employment L</a:t>
                </a:r>
              </a:p>
              <a:p>
                <a:pPr>
                  <a:buNone/>
                </a:pPr>
                <a:r>
                  <a:rPr lang="en-GB" sz="2800" b="1" dirty="0" smtClean="0"/>
                  <a:t>3. </a:t>
                </a:r>
                <a:r>
                  <a:rPr lang="en-GB" sz="2800" dirty="0" smtClean="0"/>
                  <a:t>Firms and Union receive their payoffs,</a:t>
                </a:r>
                <a14:m>
                  <m:oMath xmlns:m="http://schemas.openxmlformats.org/officeDocument/2006/math">
                    <m:r>
                      <a:rPr lang="en-GB" sz="2800" i="1" dirty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Mathematica1"/>
                      </a:rPr>
                      <m:t>𝜋</m:t>
                    </m:r>
                    <m:r>
                      <a:rPr lang="en-GB" sz="2800" i="1" dirty="0" smtClean="0">
                        <a:latin typeface="Cambria Math" panose="02040503050406030204" pitchFamily="18" charset="0"/>
                        <a:sym typeface="Mathematica1"/>
                      </a:rPr>
                      <m:t>(</m:t>
                    </m:r>
                    <m:r>
                      <a:rPr lang="en-GB" sz="2800" i="1" dirty="0" smtClean="0">
                        <a:latin typeface="Cambria Math" panose="02040503050406030204" pitchFamily="18" charset="0"/>
                        <a:sym typeface="Mathematica1"/>
                      </a:rPr>
                      <m:t>𝑤</m:t>
                    </m:r>
                    <m:r>
                      <a:rPr lang="en-GB" sz="2800" i="1" dirty="0" smtClean="0">
                        <a:latin typeface="Cambria Math" panose="02040503050406030204" pitchFamily="18" charset="0"/>
                        <a:sym typeface="Mathematica1"/>
                      </a:rPr>
                      <m:t>, </m:t>
                    </m:r>
                    <m:r>
                      <a:rPr lang="en-GB" sz="2800" i="1" dirty="0" smtClean="0">
                        <a:latin typeface="Cambria Math" panose="02040503050406030204" pitchFamily="18" charset="0"/>
                        <a:sym typeface="Mathematica1"/>
                      </a:rPr>
                      <m:t>𝐿</m:t>
                    </m:r>
                    <m:r>
                      <a:rPr lang="en-GB" sz="2800" i="1" dirty="0" smtClean="0">
                        <a:latin typeface="Cambria Math" panose="02040503050406030204" pitchFamily="18" charset="0"/>
                        <a:sym typeface="Mathematica1"/>
                      </a:rPr>
                      <m:t>)</m:t>
                    </m:r>
                  </m:oMath>
                </a14:m>
                <a:r>
                  <a:rPr lang="en-GB" sz="2800" dirty="0" smtClean="0">
                    <a:sym typeface="Mathematica1"/>
                  </a:rPr>
                  <a:t> and U(w, L</a:t>
                </a:r>
                <a:r>
                  <a:rPr lang="en-GB" sz="2800" dirty="0" smtClean="0">
                    <a:sym typeface="Mathematica1"/>
                  </a:rPr>
                  <a:t>)</a:t>
                </a:r>
              </a:p>
              <a:p>
                <a:pPr>
                  <a:buNone/>
                </a:pPr>
                <a:endParaRPr lang="en-GB" sz="2800" dirty="0">
                  <a:sym typeface="Mathematica1"/>
                </a:endParaRPr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07504" y="260648"/>
                <a:ext cx="8856984" cy="5865515"/>
              </a:xfrm>
              <a:blipFill rotWithShape="0">
                <a:blip r:embed="rId2"/>
                <a:stretch>
                  <a:fillRect l="-1445" t="-1040" r="-89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524852-CC13-4E00-AE29-4CD591DC35F0}" type="slidenum">
              <a:rPr lang="en-GB" smtClean="0"/>
              <a:pPr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48604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-27384"/>
            <a:ext cx="8229600" cy="1143000"/>
          </a:xfrm>
        </p:spPr>
        <p:txBody>
          <a:bodyPr>
            <a:normAutofit/>
          </a:bodyPr>
          <a:lstStyle/>
          <a:p>
            <a:r>
              <a:rPr lang="en-GB" sz="3600" dirty="0" smtClean="0"/>
              <a:t>Solution by backwards-induction</a:t>
            </a:r>
            <a:endParaRPr lang="en-GB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400600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n-GB" sz="2800" b="1" dirty="0" smtClean="0"/>
              <a:t>1.</a:t>
            </a:r>
            <a:r>
              <a:rPr lang="en-GB" sz="2800" dirty="0" smtClean="0"/>
              <a:t> We analyze (and solve) the Firm problem for a generic observed wage w.</a:t>
            </a:r>
          </a:p>
          <a:p>
            <a:pPr marL="0" indent="0" algn="just">
              <a:buNone/>
            </a:pPr>
            <a:r>
              <a:rPr lang="en-GB" sz="2800" b="1" dirty="0" smtClean="0"/>
              <a:t>2. </a:t>
            </a:r>
            <a:r>
              <a:rPr lang="en-GB" sz="2800" dirty="0" smtClean="0"/>
              <a:t>The solution gives us the optimal level of employment for any salary level.</a:t>
            </a:r>
          </a:p>
          <a:p>
            <a:pPr marL="0" indent="0" algn="just">
              <a:buNone/>
            </a:pPr>
            <a:r>
              <a:rPr lang="en-GB" sz="2800" b="1" dirty="0" smtClean="0"/>
              <a:t>3.</a:t>
            </a:r>
            <a:r>
              <a:rPr lang="en-GB" sz="2800" dirty="0" smtClean="0"/>
              <a:t> Then we solve the problem of the Union assuming that Union knows the reaction of the firm to any wage demand w.</a:t>
            </a:r>
          </a:p>
          <a:p>
            <a:pPr marL="514350" indent="-514350" algn="just">
              <a:buAutoNum type="arabicPeriod"/>
            </a:pPr>
            <a:endParaRPr lang="en-GB" sz="28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524852-CC13-4E00-AE29-4CD591DC35F0}" type="slidenum">
              <a:rPr lang="en-GB" smtClean="0"/>
              <a:pPr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490235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1935</TotalTime>
  <Words>548</Words>
  <Application>Microsoft Office PowerPoint</Application>
  <PresentationFormat>On-screen Show (4:3)</PresentationFormat>
  <Paragraphs>158</Paragraphs>
  <Slides>21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7" baseType="lpstr">
      <vt:lpstr>Arial</vt:lpstr>
      <vt:lpstr>Calibri</vt:lpstr>
      <vt:lpstr>Cambria Math</vt:lpstr>
      <vt:lpstr>Mathematica1</vt:lpstr>
      <vt:lpstr>Wingdings</vt:lpstr>
      <vt:lpstr>Office Theme</vt:lpstr>
      <vt:lpstr>Stackelberg model of Duopoly </vt:lpstr>
      <vt:lpstr>PowerPoint Presentation</vt:lpstr>
      <vt:lpstr>Solution by backwards-induction</vt:lpstr>
      <vt:lpstr>PowerPoint Presentation</vt:lpstr>
      <vt:lpstr>PowerPoint Presentation</vt:lpstr>
      <vt:lpstr>PowerPoint Presentation</vt:lpstr>
      <vt:lpstr>Wage and employment</vt:lpstr>
      <vt:lpstr>PowerPoint Presentation</vt:lpstr>
      <vt:lpstr>Solution by backwards-induction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Sequential bargaining</vt:lpstr>
      <vt:lpstr>PowerPoint Presentation</vt:lpstr>
      <vt:lpstr>Solution by backwards-induction</vt:lpstr>
      <vt:lpstr>PowerPoint Presentation</vt:lpstr>
      <vt:lpstr>PowerPoint Presentation</vt:lpstr>
      <vt:lpstr>PowerPoint Presentation</vt:lpstr>
    </vt:vector>
  </TitlesOfParts>
  <Company>RHUL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uwte330</dc:creator>
  <cp:lastModifiedBy>Feri, Francesco</cp:lastModifiedBy>
  <cp:revision>69</cp:revision>
  <cp:lastPrinted>2015-10-27T08:37:19Z</cp:lastPrinted>
  <dcterms:created xsi:type="dcterms:W3CDTF">2013-10-28T09:03:35Z</dcterms:created>
  <dcterms:modified xsi:type="dcterms:W3CDTF">2019-04-30T07:08:33Z</dcterms:modified>
</cp:coreProperties>
</file>